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42" r:id="rId2"/>
    <p:sldMasterId id="2147483754" r:id="rId3"/>
  </p:sldMasterIdLst>
  <p:notesMasterIdLst>
    <p:notesMasterId r:id="rId26"/>
  </p:notesMasterIdLst>
  <p:handoutMasterIdLst>
    <p:handoutMasterId r:id="rId27"/>
  </p:handoutMasterIdLst>
  <p:sldIdLst>
    <p:sldId id="301" r:id="rId4"/>
    <p:sldId id="302" r:id="rId5"/>
    <p:sldId id="306" r:id="rId6"/>
    <p:sldId id="323" r:id="rId7"/>
    <p:sldId id="308" r:id="rId8"/>
    <p:sldId id="309" r:id="rId9"/>
    <p:sldId id="343" r:id="rId10"/>
    <p:sldId id="344" r:id="rId11"/>
    <p:sldId id="345" r:id="rId12"/>
    <p:sldId id="346" r:id="rId13"/>
    <p:sldId id="347" r:id="rId14"/>
    <p:sldId id="348" r:id="rId15"/>
    <p:sldId id="349" r:id="rId16"/>
    <p:sldId id="350" r:id="rId17"/>
    <p:sldId id="351" r:id="rId18"/>
    <p:sldId id="310" r:id="rId19"/>
    <p:sldId id="311" r:id="rId20"/>
    <p:sldId id="324" r:id="rId21"/>
    <p:sldId id="327" r:id="rId22"/>
    <p:sldId id="339" r:id="rId23"/>
    <p:sldId id="338" r:id="rId24"/>
    <p:sldId id="326" r:id="rId25"/>
  </p:sldIdLst>
  <p:sldSz cx="9144000" cy="5715000" type="screen16x10"/>
  <p:notesSz cx="9296400" cy="7010400"/>
  <p:defaultTextStyle>
    <a:defPPr>
      <a:defRPr lang="en-US"/>
    </a:defPPr>
    <a:lvl1pPr marL="0" algn="l" defTabSz="914034" rtl="0" eaLnBrk="1" latinLnBrk="0" hangingPunct="1">
      <a:defRPr sz="1800" kern="1200">
        <a:solidFill>
          <a:schemeClr val="tx1"/>
        </a:solidFill>
        <a:latin typeface="+mn-lt"/>
        <a:ea typeface="+mn-ea"/>
        <a:cs typeface="+mn-cs"/>
      </a:defRPr>
    </a:lvl1pPr>
    <a:lvl2pPr marL="457018"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50" algn="l" defTabSz="914034" rtl="0" eaLnBrk="1" latinLnBrk="0" hangingPunct="1">
      <a:defRPr sz="1800" kern="1200">
        <a:solidFill>
          <a:schemeClr val="tx1"/>
        </a:solidFill>
        <a:latin typeface="+mn-lt"/>
        <a:ea typeface="+mn-ea"/>
        <a:cs typeface="+mn-cs"/>
      </a:defRPr>
    </a:lvl4pPr>
    <a:lvl5pPr marL="1828069"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20" algn="l" defTabSz="914034" rtl="0" eaLnBrk="1" latinLnBrk="0" hangingPunct="1">
      <a:defRPr sz="1800" kern="1200">
        <a:solidFill>
          <a:schemeClr val="tx1"/>
        </a:solidFill>
        <a:latin typeface="+mn-lt"/>
        <a:ea typeface="+mn-ea"/>
        <a:cs typeface="+mn-cs"/>
      </a:defRPr>
    </a:lvl8pPr>
    <a:lvl9pPr marL="3656138" algn="l" defTabSz="914034"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4" autoAdjust="0"/>
    <p:restoredTop sz="90458" autoAdjust="0"/>
  </p:normalViewPr>
  <p:slideViewPr>
    <p:cSldViewPr snapToGrid="0" snapToObjects="1">
      <p:cViewPr>
        <p:scale>
          <a:sx n="104" d="100"/>
          <a:sy n="104" d="100"/>
        </p:scale>
        <p:origin x="-926" y="7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F01C0541-F21B-4751-ADCB-5DEF910592B4}" type="datetimeFigureOut">
              <a:rPr lang="en-US" smtClean="0"/>
              <a:t>3/29/2018</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65A9B87-D1E9-4A40-9601-DCE4590C8871}" type="slidenum">
              <a:rPr lang="en-US" smtClean="0"/>
              <a:t>‹#›</a:t>
            </a:fld>
            <a:endParaRPr lang="en-US"/>
          </a:p>
        </p:txBody>
      </p:sp>
    </p:spTree>
    <p:extLst>
      <p:ext uri="{BB962C8B-B14F-4D97-AF65-F5344CB8AC3E}">
        <p14:creationId xmlns:p14="http://schemas.microsoft.com/office/powerpoint/2010/main" val="349684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3088D44-5C0C-DC4A-90D8-8BEC5A63100F}" type="datetimeFigureOut">
              <a:rPr lang="en-US" smtClean="0"/>
              <a:t>3/29/2018</a:t>
            </a:fld>
            <a:endParaRPr lang="en-US"/>
          </a:p>
        </p:txBody>
      </p:sp>
      <p:sp>
        <p:nvSpPr>
          <p:cNvPr id="4" name="Slide Image Placeholder 3"/>
          <p:cNvSpPr>
            <a:spLocks noGrp="1" noRot="1" noChangeAspect="1"/>
          </p:cNvSpPr>
          <p:nvPr>
            <p:ph type="sldImg" idx="2"/>
          </p:nvPr>
        </p:nvSpPr>
        <p:spPr>
          <a:xfrm>
            <a:off x="2544763" y="525463"/>
            <a:ext cx="4206875"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DCE41F2-11FE-0C48-92B0-4AF4351BC66C}" type="slidenum">
              <a:rPr lang="en-US" smtClean="0"/>
              <a:t>‹#›</a:t>
            </a:fld>
            <a:endParaRPr lang="en-US"/>
          </a:p>
        </p:txBody>
      </p:sp>
    </p:spTree>
    <p:extLst>
      <p:ext uri="{BB962C8B-B14F-4D97-AF65-F5344CB8AC3E}">
        <p14:creationId xmlns:p14="http://schemas.microsoft.com/office/powerpoint/2010/main" val="3360492716"/>
      </p:ext>
    </p:extLst>
  </p:cSld>
  <p:clrMap bg1="lt1" tx1="dk1" bg2="lt2" tx2="dk2" accent1="accent1" accent2="accent2" accent3="accent3" accent4="accent4" accent5="accent5" accent6="accent6" hlink="hlink" folHlink="folHlink"/>
  <p:notesStyle>
    <a:lvl1pPr marL="0" algn="l" defTabSz="457018" rtl="0" eaLnBrk="1" latinLnBrk="0" hangingPunct="1">
      <a:defRPr sz="1200" kern="1200">
        <a:solidFill>
          <a:schemeClr val="tx1"/>
        </a:solidFill>
        <a:latin typeface="+mn-lt"/>
        <a:ea typeface="+mn-ea"/>
        <a:cs typeface="+mn-cs"/>
      </a:defRPr>
    </a:lvl1pPr>
    <a:lvl2pPr marL="457018" algn="l" defTabSz="457018" rtl="0" eaLnBrk="1" latinLnBrk="0" hangingPunct="1">
      <a:defRPr sz="1200" kern="1200">
        <a:solidFill>
          <a:schemeClr val="tx1"/>
        </a:solidFill>
        <a:latin typeface="+mn-lt"/>
        <a:ea typeface="+mn-ea"/>
        <a:cs typeface="+mn-cs"/>
      </a:defRPr>
    </a:lvl2pPr>
    <a:lvl3pPr marL="914034" algn="l" defTabSz="457018" rtl="0" eaLnBrk="1" latinLnBrk="0" hangingPunct="1">
      <a:defRPr sz="1200" kern="1200">
        <a:solidFill>
          <a:schemeClr val="tx1"/>
        </a:solidFill>
        <a:latin typeface="+mn-lt"/>
        <a:ea typeface="+mn-ea"/>
        <a:cs typeface="+mn-cs"/>
      </a:defRPr>
    </a:lvl3pPr>
    <a:lvl4pPr marL="1371050" algn="l" defTabSz="457018" rtl="0" eaLnBrk="1" latinLnBrk="0" hangingPunct="1">
      <a:defRPr sz="1200" kern="1200">
        <a:solidFill>
          <a:schemeClr val="tx1"/>
        </a:solidFill>
        <a:latin typeface="+mn-lt"/>
        <a:ea typeface="+mn-ea"/>
        <a:cs typeface="+mn-cs"/>
      </a:defRPr>
    </a:lvl4pPr>
    <a:lvl5pPr marL="1828069" algn="l" defTabSz="457018" rtl="0" eaLnBrk="1" latinLnBrk="0" hangingPunct="1">
      <a:defRPr sz="1200" kern="1200">
        <a:solidFill>
          <a:schemeClr val="tx1"/>
        </a:solidFill>
        <a:latin typeface="+mn-lt"/>
        <a:ea typeface="+mn-ea"/>
        <a:cs typeface="+mn-cs"/>
      </a:defRPr>
    </a:lvl5pPr>
    <a:lvl6pPr marL="2285083" algn="l" defTabSz="457018" rtl="0" eaLnBrk="1" latinLnBrk="0" hangingPunct="1">
      <a:defRPr sz="1200" kern="1200">
        <a:solidFill>
          <a:schemeClr val="tx1"/>
        </a:solidFill>
        <a:latin typeface="+mn-lt"/>
        <a:ea typeface="+mn-ea"/>
        <a:cs typeface="+mn-cs"/>
      </a:defRPr>
    </a:lvl6pPr>
    <a:lvl7pPr marL="2742100" algn="l" defTabSz="457018" rtl="0" eaLnBrk="1" latinLnBrk="0" hangingPunct="1">
      <a:defRPr sz="1200" kern="1200">
        <a:solidFill>
          <a:schemeClr val="tx1"/>
        </a:solidFill>
        <a:latin typeface="+mn-lt"/>
        <a:ea typeface="+mn-ea"/>
        <a:cs typeface="+mn-cs"/>
      </a:defRPr>
    </a:lvl7pPr>
    <a:lvl8pPr marL="3199120" algn="l" defTabSz="457018" rtl="0" eaLnBrk="1" latinLnBrk="0" hangingPunct="1">
      <a:defRPr sz="1200" kern="1200">
        <a:solidFill>
          <a:schemeClr val="tx1"/>
        </a:solidFill>
        <a:latin typeface="+mn-lt"/>
        <a:ea typeface="+mn-ea"/>
        <a:cs typeface="+mn-cs"/>
      </a:defRPr>
    </a:lvl8pPr>
    <a:lvl9pPr marL="3656138" algn="l" defTabSz="4570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D709BF-DFE8-4662-A7BF-B237FEFF33E0}" type="slidenum">
              <a:rPr lang="en-US" smtClean="0"/>
              <a:t>1</a:t>
            </a:fld>
            <a:endParaRPr lang="en-US" dirty="0"/>
          </a:p>
        </p:txBody>
      </p:sp>
      <p:sp>
        <p:nvSpPr>
          <p:cNvPr id="5" name="Date Placeholder 4"/>
          <p:cNvSpPr>
            <a:spLocks noGrp="1"/>
          </p:cNvSpPr>
          <p:nvPr>
            <p:ph type="dt" idx="11"/>
          </p:nvPr>
        </p:nvSpPr>
        <p:spPr/>
        <p:txBody>
          <a:bodyPr/>
          <a:lstStyle/>
          <a:p>
            <a:fld id="{A213708A-5E28-4C04-8450-7E46DBFB964D}" type="datetime1">
              <a:rPr lang="en-US" smtClean="0"/>
              <a:t>3/29/2018</a:t>
            </a:fld>
            <a:endParaRPr lang="en-US" dirty="0"/>
          </a:p>
        </p:txBody>
      </p:sp>
      <p:sp>
        <p:nvSpPr>
          <p:cNvPr id="6" name="Header Placeholder 5"/>
          <p:cNvSpPr>
            <a:spLocks noGrp="1"/>
          </p:cNvSpPr>
          <p:nvPr>
            <p:ph type="hdr" sz="quarter" idx="12"/>
          </p:nvPr>
        </p:nvSpPr>
        <p:spPr/>
        <p:txBody>
          <a:bodyPr/>
          <a:lstStyle/>
          <a:p>
            <a:r>
              <a:rPr lang="en-US" smtClean="0"/>
              <a:t>DRAFT VERSION</a:t>
            </a:r>
            <a:endParaRPr lang="en-US" dirty="0"/>
          </a:p>
        </p:txBody>
      </p:sp>
    </p:spTree>
    <p:extLst>
      <p:ext uri="{BB962C8B-B14F-4D97-AF65-F5344CB8AC3E}">
        <p14:creationId xmlns:p14="http://schemas.microsoft.com/office/powerpoint/2010/main" val="401733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Every word above was used more often in your organization than in your benchmark. The larger words appeared the most, while the smaller words did not stand out as significantly.</a:t>
            </a:r>
            <a:endParaRPr lang="en-US" dirty="0"/>
          </a:p>
        </p:txBody>
      </p:sp>
      <p:sp>
        <p:nvSpPr>
          <p:cNvPr id="4" name="Slide Number Placeholder 3"/>
          <p:cNvSpPr>
            <a:spLocks noGrp="1"/>
          </p:cNvSpPr>
          <p:nvPr>
            <p:ph type="sldNum" sz="quarter" idx="10"/>
          </p:nvPr>
        </p:nvSpPr>
        <p:spPr/>
        <p:txBody>
          <a:bodyPr/>
          <a:lstStyle/>
          <a:p>
            <a:fld id="{8DCE41F2-11FE-0C48-92B0-4AF4351BC66C}" type="slidenum">
              <a:rPr lang="en-US" smtClean="0"/>
              <a:t>21</a:t>
            </a:fld>
            <a:endParaRPr lang="en-US"/>
          </a:p>
        </p:txBody>
      </p:sp>
    </p:spTree>
    <p:extLst>
      <p:ext uri="{BB962C8B-B14F-4D97-AF65-F5344CB8AC3E}">
        <p14:creationId xmlns:p14="http://schemas.microsoft.com/office/powerpoint/2010/main" val="421957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E41F2-11FE-0C48-92B0-4AF4351BC66C}" type="slidenum">
              <a:rPr lang="en-US" smtClean="0"/>
              <a:t>22</a:t>
            </a:fld>
            <a:endParaRPr lang="en-US" dirty="0"/>
          </a:p>
        </p:txBody>
      </p:sp>
    </p:spTree>
    <p:extLst>
      <p:ext uri="{BB962C8B-B14F-4D97-AF65-F5344CB8AC3E}">
        <p14:creationId xmlns:p14="http://schemas.microsoft.com/office/powerpoint/2010/main" val="143816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r>
              <a:rPr lang="en-US" dirty="0" smtClean="0"/>
              <a:t>Closes early January, should know by mid-January if KUSD made the list.  Reached #37 in</a:t>
            </a:r>
            <a:r>
              <a:rPr lang="en-US" baseline="0" dirty="0" smtClean="0"/>
              <a:t> 2016</a:t>
            </a:r>
            <a:r>
              <a:rPr lang="en-US" dirty="0" smtClean="0"/>
              <a:t>.</a:t>
            </a:r>
            <a:r>
              <a:rPr lang="en-US" baseline="0" dirty="0" smtClean="0"/>
              <a:t>  M</a:t>
            </a:r>
            <a:r>
              <a:rPr lang="en-US" dirty="0" smtClean="0"/>
              <a:t>ore than 100 companies in SE Wisconsin</a:t>
            </a:r>
            <a:r>
              <a:rPr lang="en-US" baseline="0" dirty="0" smtClean="0"/>
              <a:t> with over 500 employees were asked to participate.  37 completed the process.</a:t>
            </a:r>
            <a:endParaRPr lang="en-US" dirty="0"/>
          </a:p>
        </p:txBody>
      </p:sp>
      <p:sp>
        <p:nvSpPr>
          <p:cNvPr id="4" name="Header Placeholder 3"/>
          <p:cNvSpPr>
            <a:spLocks noGrp="1"/>
          </p:cNvSpPr>
          <p:nvPr>
            <p:ph type="hdr" sz="quarter" idx="10"/>
          </p:nvPr>
        </p:nvSpPr>
        <p:spPr/>
        <p:txBody>
          <a:bodyPr/>
          <a:lstStyle/>
          <a:p>
            <a:r>
              <a:rPr lang="en-US" smtClean="0"/>
              <a:t>DRAFT VERSION</a:t>
            </a:r>
            <a:endParaRPr lang="en-US" dirty="0"/>
          </a:p>
        </p:txBody>
      </p:sp>
      <p:sp>
        <p:nvSpPr>
          <p:cNvPr id="5" name="Date Placeholder 4"/>
          <p:cNvSpPr>
            <a:spLocks noGrp="1"/>
          </p:cNvSpPr>
          <p:nvPr>
            <p:ph type="dt" idx="11"/>
          </p:nvPr>
        </p:nvSpPr>
        <p:spPr/>
        <p:txBody>
          <a:bodyPr/>
          <a:lstStyle/>
          <a:p>
            <a:fld id="{E65F00B8-DD45-4B7C-8928-282281B22F82}" type="datetime1">
              <a:rPr lang="en-US" smtClean="0"/>
              <a:t>3/29/2018</a:t>
            </a:fld>
            <a:endParaRPr lang="en-US" dirty="0"/>
          </a:p>
        </p:txBody>
      </p:sp>
      <p:sp>
        <p:nvSpPr>
          <p:cNvPr id="6" name="Slide Number Placeholder 5"/>
          <p:cNvSpPr>
            <a:spLocks noGrp="1"/>
          </p:cNvSpPr>
          <p:nvPr>
            <p:ph type="sldNum" sz="quarter" idx="12"/>
          </p:nvPr>
        </p:nvSpPr>
        <p:spPr/>
        <p:txBody>
          <a:bodyPr/>
          <a:lstStyle/>
          <a:p>
            <a:fld id="{D62C30FC-D5E6-44B8-A9FC-8EC903022B98}" type="slidenum">
              <a:rPr lang="en-US" smtClean="0"/>
              <a:t>2</a:t>
            </a:fld>
            <a:endParaRPr lang="en-US" dirty="0"/>
          </a:p>
        </p:txBody>
      </p:sp>
    </p:spTree>
    <p:extLst>
      <p:ext uri="{BB962C8B-B14F-4D97-AF65-F5344CB8AC3E}">
        <p14:creationId xmlns:p14="http://schemas.microsoft.com/office/powerpoint/2010/main" val="96678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r>
              <a:rPr lang="en-US" dirty="0" smtClean="0"/>
              <a:t>Energage benchmark is minimum 63% response rate.</a:t>
            </a:r>
            <a:endParaRPr lang="en-US" dirty="0"/>
          </a:p>
        </p:txBody>
      </p:sp>
      <p:sp>
        <p:nvSpPr>
          <p:cNvPr id="4" name="Header Placeholder 3"/>
          <p:cNvSpPr>
            <a:spLocks noGrp="1"/>
          </p:cNvSpPr>
          <p:nvPr>
            <p:ph type="hdr" sz="quarter" idx="10"/>
          </p:nvPr>
        </p:nvSpPr>
        <p:spPr/>
        <p:txBody>
          <a:bodyPr/>
          <a:lstStyle/>
          <a:p>
            <a:r>
              <a:rPr lang="en-US" smtClean="0"/>
              <a:t>DRAFT VERSION</a:t>
            </a:r>
            <a:endParaRPr lang="en-US" dirty="0"/>
          </a:p>
        </p:txBody>
      </p:sp>
      <p:sp>
        <p:nvSpPr>
          <p:cNvPr id="5" name="Date Placeholder 4"/>
          <p:cNvSpPr>
            <a:spLocks noGrp="1"/>
          </p:cNvSpPr>
          <p:nvPr>
            <p:ph type="dt" idx="11"/>
          </p:nvPr>
        </p:nvSpPr>
        <p:spPr/>
        <p:txBody>
          <a:bodyPr/>
          <a:lstStyle/>
          <a:p>
            <a:fld id="{B083014D-8EDE-4A5A-8ACE-257C5D52BB4C}" type="datetime1">
              <a:rPr lang="en-US" smtClean="0"/>
              <a:t>3/29/2018</a:t>
            </a:fld>
            <a:endParaRPr lang="en-US" dirty="0"/>
          </a:p>
        </p:txBody>
      </p:sp>
      <p:sp>
        <p:nvSpPr>
          <p:cNvPr id="6" name="Slide Number Placeholder 5"/>
          <p:cNvSpPr>
            <a:spLocks noGrp="1"/>
          </p:cNvSpPr>
          <p:nvPr>
            <p:ph type="sldNum" sz="quarter" idx="12"/>
          </p:nvPr>
        </p:nvSpPr>
        <p:spPr/>
        <p:txBody>
          <a:bodyPr/>
          <a:lstStyle/>
          <a:p>
            <a:fld id="{D62C30FC-D5E6-44B8-A9FC-8EC903022B98}" type="slidenum">
              <a:rPr lang="en-US" smtClean="0"/>
              <a:t>3</a:t>
            </a:fld>
            <a:endParaRPr lang="en-US" dirty="0"/>
          </a:p>
        </p:txBody>
      </p:sp>
    </p:spTree>
    <p:extLst>
      <p:ext uri="{BB962C8B-B14F-4D97-AF65-F5344CB8AC3E}">
        <p14:creationId xmlns:p14="http://schemas.microsoft.com/office/powerpoint/2010/main" val="281361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Follows the experience break points of other staff surveys.</a:t>
            </a:r>
          </a:p>
          <a:p>
            <a:endParaRPr lang="en-US" dirty="0"/>
          </a:p>
        </p:txBody>
      </p:sp>
      <p:sp>
        <p:nvSpPr>
          <p:cNvPr id="4" name="Date Placeholder 3"/>
          <p:cNvSpPr>
            <a:spLocks noGrp="1"/>
          </p:cNvSpPr>
          <p:nvPr>
            <p:ph type="dt" idx="10"/>
          </p:nvPr>
        </p:nvSpPr>
        <p:spPr/>
        <p:txBody>
          <a:bodyPr/>
          <a:lstStyle/>
          <a:p>
            <a:fld id="{0E9BC51E-FD58-4D74-AE51-AD3ECA1AD073}" type="datetime1">
              <a:rPr lang="en-US" smtClean="0"/>
              <a:t>3/29/2018</a:t>
            </a:fld>
            <a:endParaRPr lang="en-US" dirty="0"/>
          </a:p>
        </p:txBody>
      </p:sp>
      <p:sp>
        <p:nvSpPr>
          <p:cNvPr id="5" name="Header Placeholder 4"/>
          <p:cNvSpPr>
            <a:spLocks noGrp="1"/>
          </p:cNvSpPr>
          <p:nvPr>
            <p:ph type="hdr" sz="quarter" idx="11"/>
          </p:nvPr>
        </p:nvSpPr>
        <p:spPr/>
        <p:txBody>
          <a:bodyPr/>
          <a:lstStyle/>
          <a:p>
            <a:r>
              <a:rPr lang="en-US" smtClean="0"/>
              <a:t>DRAFT VERSION</a:t>
            </a:r>
            <a:endParaRPr lang="en-US" dirty="0"/>
          </a:p>
        </p:txBody>
      </p:sp>
    </p:spTree>
    <p:extLst>
      <p:ext uri="{BB962C8B-B14F-4D97-AF65-F5344CB8AC3E}">
        <p14:creationId xmlns:p14="http://schemas.microsoft.com/office/powerpoint/2010/main" val="87368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2544763" y="525463"/>
            <a:ext cx="4206875" cy="2628900"/>
          </a:xfrm>
          <a:ln/>
        </p:spPr>
      </p:sp>
      <p:sp>
        <p:nvSpPr>
          <p:cNvPr id="13315" name="Notes Placeholder 2"/>
          <p:cNvSpPr>
            <a:spLocks noGrp="1"/>
          </p:cNvSpPr>
          <p:nvPr>
            <p:ph type="body" idx="1"/>
          </p:nvPr>
        </p:nvSpPr>
        <p:spPr>
          <a:ln/>
        </p:spPr>
        <p:txBody>
          <a:bodyPr/>
          <a:lstStyle/>
          <a:p>
            <a:r>
              <a:rPr lang="en-US" altLang="en-US" dirty="0" smtClean="0"/>
              <a:t>Core values and SD plans were approved in mid-2017 and should continue to receive broad sharing with</a:t>
            </a:r>
            <a:r>
              <a:rPr lang="en-US" altLang="en-US" baseline="0" dirty="0" smtClean="0"/>
              <a:t> all stakeholders</a:t>
            </a:r>
            <a:r>
              <a:rPr lang="en-US" altLang="en-US" dirty="0" smtClean="0"/>
              <a:t>.</a:t>
            </a:r>
            <a:endParaRPr lang="en-US" altLang="en-US" dirty="0"/>
          </a:p>
        </p:txBody>
      </p:sp>
      <p:sp>
        <p:nvSpPr>
          <p:cNvPr id="13316" name="Slide Number Placeholder 3"/>
          <p:cNvSpPr txBox="1">
            <a:spLocks noGrp="1"/>
          </p:cNvSpPr>
          <p:nvPr/>
        </p:nvSpPr>
        <p:spPr bwMode="auto">
          <a:xfrm>
            <a:off x="5265331" y="6659527"/>
            <a:ext cx="4028996" cy="3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84" tIns="46840" rIns="93684" bIns="46840" anchor="b"/>
          <a:lstStyle/>
          <a:p>
            <a:pPr algn="r" eaLnBrk="1" hangingPunct="1"/>
            <a:fld id="{98A3516D-26A1-4D55-8D49-D0ED013B03B0}" type="slidenum">
              <a:rPr lang="en-US" altLang="en-US" sz="1200">
                <a:latin typeface="Calibri" pitchFamily="34" charset="0"/>
              </a:rPr>
              <a:pPr algn="r" eaLnBrk="1" hangingPunct="1"/>
              <a:t>5</a:t>
            </a:fld>
            <a:endParaRPr lang="en-US" altLang="en-US" sz="1200" dirty="0">
              <a:latin typeface="Calibri" pitchFamily="34" charset="0"/>
            </a:endParaRPr>
          </a:p>
        </p:txBody>
      </p:sp>
    </p:spTree>
    <p:extLst>
      <p:ext uri="{BB962C8B-B14F-4D97-AF65-F5344CB8AC3E}">
        <p14:creationId xmlns:p14="http://schemas.microsoft.com/office/powerpoint/2010/main" val="155278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2544763" y="525463"/>
            <a:ext cx="4206875" cy="2628900"/>
          </a:xfrm>
          <a:ln/>
        </p:spPr>
      </p:sp>
      <p:sp>
        <p:nvSpPr>
          <p:cNvPr id="13315" name="Notes Placeholder 2"/>
          <p:cNvSpPr>
            <a:spLocks noGrp="1"/>
          </p:cNvSpPr>
          <p:nvPr>
            <p:ph type="body" idx="1"/>
          </p:nvPr>
        </p:nvSpPr>
        <p:spPr>
          <a:ln/>
        </p:spPr>
        <p:txBody>
          <a:bodyPr/>
          <a:lstStyle/>
          <a:p>
            <a:r>
              <a:rPr lang="en-US" altLang="en-US" dirty="0" smtClean="0"/>
              <a:t>Not necessarily bad to have a high culture, just something to be</a:t>
            </a:r>
            <a:r>
              <a:rPr lang="en-US" altLang="en-US" baseline="0" dirty="0" smtClean="0"/>
              <a:t> aware of when </a:t>
            </a:r>
            <a:r>
              <a:rPr lang="en-US" altLang="en-US" baseline="0" smtClean="0"/>
              <a:t>trying to </a:t>
            </a:r>
            <a:r>
              <a:rPr lang="en-US" altLang="en-US" baseline="0" dirty="0" smtClean="0"/>
              <a:t>enact any form of change/growth.</a:t>
            </a:r>
            <a:endParaRPr lang="en-US" altLang="en-US" dirty="0"/>
          </a:p>
        </p:txBody>
      </p:sp>
      <p:sp>
        <p:nvSpPr>
          <p:cNvPr id="13316" name="Slide Number Placeholder 3"/>
          <p:cNvSpPr txBox="1">
            <a:spLocks noGrp="1"/>
          </p:cNvSpPr>
          <p:nvPr/>
        </p:nvSpPr>
        <p:spPr bwMode="auto">
          <a:xfrm>
            <a:off x="5265331" y="6659527"/>
            <a:ext cx="4028996" cy="3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84" tIns="46840" rIns="93684" bIns="46840" anchor="b"/>
          <a:lstStyle/>
          <a:p>
            <a:pPr algn="r" eaLnBrk="1" hangingPunct="1"/>
            <a:fld id="{98A3516D-26A1-4D55-8D49-D0ED013B03B0}" type="slidenum">
              <a:rPr lang="en-US" altLang="en-US" sz="1200">
                <a:latin typeface="Calibri" pitchFamily="34" charset="0"/>
              </a:rPr>
              <a:pPr algn="r" eaLnBrk="1" hangingPunct="1"/>
              <a:t>6</a:t>
            </a:fld>
            <a:endParaRPr lang="en-US" altLang="en-US" sz="1200" dirty="0">
              <a:latin typeface="Calibri" pitchFamily="34" charset="0"/>
            </a:endParaRPr>
          </a:p>
        </p:txBody>
      </p:sp>
    </p:spTree>
    <p:extLst>
      <p:ext uri="{BB962C8B-B14F-4D97-AF65-F5344CB8AC3E}">
        <p14:creationId xmlns:p14="http://schemas.microsoft.com/office/powerpoint/2010/main" val="162997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DRAFT VERSION</a:t>
            </a:r>
            <a:endParaRPr lang="en-US" dirty="0"/>
          </a:p>
        </p:txBody>
      </p:sp>
      <p:sp>
        <p:nvSpPr>
          <p:cNvPr id="5" name="Date Placeholder 4"/>
          <p:cNvSpPr>
            <a:spLocks noGrp="1"/>
          </p:cNvSpPr>
          <p:nvPr>
            <p:ph type="dt" idx="11"/>
          </p:nvPr>
        </p:nvSpPr>
        <p:spPr/>
        <p:txBody>
          <a:bodyPr/>
          <a:lstStyle/>
          <a:p>
            <a:fld id="{F41301DD-A3FA-437F-9EA4-CC4CC1BD8992}" type="datetime1">
              <a:rPr lang="en-US" smtClean="0"/>
              <a:t>3/29/2018</a:t>
            </a:fld>
            <a:endParaRPr lang="en-US" dirty="0"/>
          </a:p>
        </p:txBody>
      </p:sp>
      <p:sp>
        <p:nvSpPr>
          <p:cNvPr id="6" name="Slide Number Placeholder 5"/>
          <p:cNvSpPr>
            <a:spLocks noGrp="1"/>
          </p:cNvSpPr>
          <p:nvPr>
            <p:ph type="sldNum" sz="quarter" idx="12"/>
          </p:nvPr>
        </p:nvSpPr>
        <p:spPr/>
        <p:txBody>
          <a:bodyPr/>
          <a:lstStyle/>
          <a:p>
            <a:fld id="{D62C30FC-D5E6-44B8-A9FC-8EC903022B98}" type="slidenum">
              <a:rPr lang="en-US" smtClean="0"/>
              <a:t>16</a:t>
            </a:fld>
            <a:endParaRPr lang="en-US" dirty="0"/>
          </a:p>
        </p:txBody>
      </p:sp>
    </p:spTree>
    <p:extLst>
      <p:ext uri="{BB962C8B-B14F-4D97-AF65-F5344CB8AC3E}">
        <p14:creationId xmlns:p14="http://schemas.microsoft.com/office/powerpoint/2010/main" val="174771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763588" y="644525"/>
            <a:ext cx="5154612" cy="3221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xfrm>
            <a:off x="668639" y="4078299"/>
            <a:ext cx="5349030" cy="3863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6438" tIns="43220" rIns="86438" bIns="43220"/>
          <a:lstStyle/>
          <a:p>
            <a:endParaRPr lang="en-US" dirty="0">
              <a:latin typeface="Calibri" charset="0"/>
              <a:ea typeface="MS PGothic" charset="0"/>
            </a:endParaRPr>
          </a:p>
        </p:txBody>
      </p:sp>
      <p:sp>
        <p:nvSpPr>
          <p:cNvPr id="2" name="Date Placeholder 1"/>
          <p:cNvSpPr>
            <a:spLocks noGrp="1"/>
          </p:cNvSpPr>
          <p:nvPr>
            <p:ph type="dt" idx="10"/>
          </p:nvPr>
        </p:nvSpPr>
        <p:spPr/>
        <p:txBody>
          <a:bodyPr/>
          <a:lstStyle/>
          <a:p>
            <a:fld id="{83BFC990-C1B3-4E59-8B3E-A42E58ADBAB9}" type="datetime1">
              <a:rPr lang="en-US" smtClean="0"/>
              <a:t>3/29/2018</a:t>
            </a:fld>
            <a:endParaRPr lang="en-US" dirty="0"/>
          </a:p>
        </p:txBody>
      </p:sp>
      <p:sp>
        <p:nvSpPr>
          <p:cNvPr id="3" name="Header Placeholder 2"/>
          <p:cNvSpPr>
            <a:spLocks noGrp="1"/>
          </p:cNvSpPr>
          <p:nvPr>
            <p:ph type="hdr" sz="quarter" idx="11"/>
          </p:nvPr>
        </p:nvSpPr>
        <p:spPr/>
        <p:txBody>
          <a:bodyPr/>
          <a:lstStyle/>
          <a:p>
            <a:r>
              <a:rPr lang="en-US" smtClean="0"/>
              <a:t>DRAFT VERSION</a:t>
            </a:r>
            <a:endParaRPr lang="en-US" dirty="0"/>
          </a:p>
        </p:txBody>
      </p:sp>
    </p:spTree>
    <p:extLst>
      <p:ext uri="{BB962C8B-B14F-4D97-AF65-F5344CB8AC3E}">
        <p14:creationId xmlns:p14="http://schemas.microsoft.com/office/powerpoint/2010/main" val="67793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763588" y="644525"/>
            <a:ext cx="5154612" cy="3221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xfrm>
            <a:off x="668639" y="4078299"/>
            <a:ext cx="5349030" cy="3863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6438" tIns="43220" rIns="86438" bIns="43220"/>
          <a:lstStyle/>
          <a:p>
            <a:endParaRPr lang="en-US" dirty="0">
              <a:latin typeface="Calibri" charset="0"/>
              <a:ea typeface="MS PGothic" charset="0"/>
            </a:endParaRPr>
          </a:p>
        </p:txBody>
      </p:sp>
      <p:sp>
        <p:nvSpPr>
          <p:cNvPr id="2" name="Date Placeholder 1"/>
          <p:cNvSpPr>
            <a:spLocks noGrp="1"/>
          </p:cNvSpPr>
          <p:nvPr>
            <p:ph type="dt" idx="10"/>
          </p:nvPr>
        </p:nvSpPr>
        <p:spPr/>
        <p:txBody>
          <a:bodyPr/>
          <a:lstStyle/>
          <a:p>
            <a:fld id="{83BFC990-C1B3-4E59-8B3E-A42E58ADBAB9}" type="datetime1">
              <a:rPr lang="en-US" smtClean="0"/>
              <a:t>3/29/2018</a:t>
            </a:fld>
            <a:endParaRPr lang="en-US" dirty="0"/>
          </a:p>
        </p:txBody>
      </p:sp>
      <p:sp>
        <p:nvSpPr>
          <p:cNvPr id="3" name="Header Placeholder 2"/>
          <p:cNvSpPr>
            <a:spLocks noGrp="1"/>
          </p:cNvSpPr>
          <p:nvPr>
            <p:ph type="hdr" sz="quarter" idx="11"/>
          </p:nvPr>
        </p:nvSpPr>
        <p:spPr/>
        <p:txBody>
          <a:bodyPr/>
          <a:lstStyle/>
          <a:p>
            <a:r>
              <a:rPr lang="en-US" smtClean="0"/>
              <a:t>DRAFT VERSION</a:t>
            </a:r>
            <a:endParaRPr lang="en-US" dirty="0"/>
          </a:p>
        </p:txBody>
      </p:sp>
    </p:spTree>
    <p:extLst>
      <p:ext uri="{BB962C8B-B14F-4D97-AF65-F5344CB8AC3E}">
        <p14:creationId xmlns:p14="http://schemas.microsoft.com/office/powerpoint/2010/main" val="292089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3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24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672419"/>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710" y="2422261"/>
            <a:ext cx="7772400" cy="1250156"/>
          </a:xfrm>
        </p:spPr>
        <p:txBody>
          <a:bodyPr anchor="b"/>
          <a:lstStyle>
            <a:lvl1pPr marL="0" indent="0">
              <a:buNone/>
              <a:defRPr sz="1600"/>
            </a:lvl1pPr>
            <a:lvl2pPr marL="356490" indent="0">
              <a:buNone/>
              <a:defRPr sz="1400"/>
            </a:lvl2pPr>
            <a:lvl3pPr marL="712975" indent="0">
              <a:buNone/>
              <a:defRPr sz="1200"/>
            </a:lvl3pPr>
            <a:lvl4pPr marL="1069463" indent="0">
              <a:buNone/>
              <a:defRPr sz="1100"/>
            </a:lvl4pPr>
            <a:lvl5pPr marL="1425951" indent="0">
              <a:buNone/>
              <a:defRPr sz="1100"/>
            </a:lvl5pPr>
            <a:lvl6pPr marL="1782440" indent="0">
              <a:buNone/>
              <a:defRPr sz="1100"/>
            </a:lvl6pPr>
            <a:lvl7pPr marL="2138928" indent="0">
              <a:buNone/>
              <a:defRPr sz="1100"/>
            </a:lvl7pPr>
            <a:lvl8pPr marL="2495413" indent="0">
              <a:buNone/>
              <a:defRPr sz="1100"/>
            </a:lvl8pPr>
            <a:lvl9pPr marL="2851902" indent="0">
              <a:buNone/>
              <a:defRPr sz="1100"/>
            </a:lvl9pPr>
          </a:lstStyle>
          <a:p>
            <a:pPr lvl="0"/>
            <a:r>
              <a:rPr lang="en-US" smtClean="0"/>
              <a:t>Click to edit Master text styles</a:t>
            </a:r>
          </a:p>
        </p:txBody>
      </p:sp>
    </p:spTree>
    <p:extLst>
      <p:ext uri="{BB962C8B-B14F-4D97-AF65-F5344CB8AC3E}">
        <p14:creationId xmlns:p14="http://schemas.microsoft.com/office/powerpoint/2010/main" val="149169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586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3"/>
            <a:ext cx="4039791" cy="533135"/>
          </a:xfrm>
        </p:spPr>
        <p:txBody>
          <a:bodyPr anchor="b"/>
          <a:lstStyle>
            <a:lvl1pPr marL="0" indent="0">
              <a:buNone/>
              <a:defRPr sz="1900" b="1"/>
            </a:lvl1pPr>
            <a:lvl2pPr marL="356490" indent="0">
              <a:buNone/>
              <a:defRPr sz="1600" b="1"/>
            </a:lvl2pPr>
            <a:lvl3pPr marL="712975" indent="0">
              <a:buNone/>
              <a:defRPr sz="1400" b="1"/>
            </a:lvl3pPr>
            <a:lvl4pPr marL="1069463" indent="0">
              <a:buNone/>
              <a:defRPr sz="1200" b="1"/>
            </a:lvl4pPr>
            <a:lvl5pPr marL="1425951" indent="0">
              <a:buNone/>
              <a:defRPr sz="1200" b="1"/>
            </a:lvl5pPr>
            <a:lvl6pPr marL="1782440" indent="0">
              <a:buNone/>
              <a:defRPr sz="1200" b="1"/>
            </a:lvl6pPr>
            <a:lvl7pPr marL="2138928" indent="0">
              <a:buNone/>
              <a:defRPr sz="1200" b="1"/>
            </a:lvl7pPr>
            <a:lvl8pPr marL="2495413" indent="0">
              <a:buNone/>
              <a:defRPr sz="1200" b="1"/>
            </a:lvl8pPr>
            <a:lvl9pPr marL="285190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2" y="1812396"/>
            <a:ext cx="4039791"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8" y="1279263"/>
            <a:ext cx="4042172" cy="533135"/>
          </a:xfrm>
        </p:spPr>
        <p:txBody>
          <a:bodyPr anchor="b"/>
          <a:lstStyle>
            <a:lvl1pPr marL="0" indent="0">
              <a:buNone/>
              <a:defRPr sz="1900" b="1"/>
            </a:lvl1pPr>
            <a:lvl2pPr marL="356490" indent="0">
              <a:buNone/>
              <a:defRPr sz="1600" b="1"/>
            </a:lvl2pPr>
            <a:lvl3pPr marL="712975" indent="0">
              <a:buNone/>
              <a:defRPr sz="1400" b="1"/>
            </a:lvl3pPr>
            <a:lvl4pPr marL="1069463" indent="0">
              <a:buNone/>
              <a:defRPr sz="1200" b="1"/>
            </a:lvl4pPr>
            <a:lvl5pPr marL="1425951" indent="0">
              <a:buNone/>
              <a:defRPr sz="1200" b="1"/>
            </a:lvl5pPr>
            <a:lvl6pPr marL="1782440" indent="0">
              <a:buNone/>
              <a:defRPr sz="1200" b="1"/>
            </a:lvl6pPr>
            <a:lvl7pPr marL="2138928" indent="0">
              <a:buNone/>
              <a:defRPr sz="1200" b="1"/>
            </a:lvl7pPr>
            <a:lvl8pPr marL="2495413" indent="0">
              <a:buNone/>
              <a:defRPr sz="1200" b="1"/>
            </a:lvl8pPr>
            <a:lvl9pPr marL="285190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628" y="1812396"/>
            <a:ext cx="404217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562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519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84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3"/>
            <a:ext cx="3008710" cy="96837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457" y="227542"/>
            <a:ext cx="5111353"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20"/>
            <a:ext cx="3008710" cy="3909219"/>
          </a:xfrm>
        </p:spPr>
        <p:txBody>
          <a:bodyPr/>
          <a:lstStyle>
            <a:lvl1pPr marL="0" indent="0">
              <a:buNone/>
              <a:defRPr sz="1100"/>
            </a:lvl1pPr>
            <a:lvl2pPr marL="356490" indent="0">
              <a:buNone/>
              <a:defRPr sz="900"/>
            </a:lvl2pPr>
            <a:lvl3pPr marL="712975" indent="0">
              <a:buNone/>
              <a:defRPr sz="800"/>
            </a:lvl3pPr>
            <a:lvl4pPr marL="1069463" indent="0">
              <a:buNone/>
              <a:defRPr sz="700"/>
            </a:lvl4pPr>
            <a:lvl5pPr marL="1425951" indent="0">
              <a:buNone/>
              <a:defRPr sz="700"/>
            </a:lvl5pPr>
            <a:lvl6pPr marL="1782440" indent="0">
              <a:buNone/>
              <a:defRPr sz="700"/>
            </a:lvl6pPr>
            <a:lvl7pPr marL="2138928" indent="0">
              <a:buNone/>
              <a:defRPr sz="700"/>
            </a:lvl7pPr>
            <a:lvl8pPr marL="2495413" indent="0">
              <a:buNone/>
              <a:defRPr sz="700"/>
            </a:lvl8pPr>
            <a:lvl9pPr marL="2851902" indent="0">
              <a:buNone/>
              <a:defRPr sz="700"/>
            </a:lvl9pPr>
          </a:lstStyle>
          <a:p>
            <a:pPr lvl="0"/>
            <a:r>
              <a:rPr lang="en-US" smtClean="0"/>
              <a:t>Click to edit Master text styles</a:t>
            </a:r>
          </a:p>
        </p:txBody>
      </p:sp>
    </p:spTree>
    <p:extLst>
      <p:ext uri="{BB962C8B-B14F-4D97-AF65-F5344CB8AC3E}">
        <p14:creationId xmlns:p14="http://schemas.microsoft.com/office/powerpoint/2010/main" val="468393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000500"/>
            <a:ext cx="5486400" cy="472282"/>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1891" y="510646"/>
            <a:ext cx="5486400" cy="3429000"/>
          </a:xfrm>
        </p:spPr>
        <p:txBody>
          <a:bodyPr/>
          <a:lstStyle>
            <a:lvl1pPr marL="0" indent="0">
              <a:buNone/>
              <a:defRPr sz="2500"/>
            </a:lvl1pPr>
            <a:lvl2pPr marL="356490" indent="0">
              <a:buNone/>
              <a:defRPr sz="2200"/>
            </a:lvl2pPr>
            <a:lvl3pPr marL="712975" indent="0">
              <a:buNone/>
              <a:defRPr sz="1900"/>
            </a:lvl3pPr>
            <a:lvl4pPr marL="1069463" indent="0">
              <a:buNone/>
              <a:defRPr sz="1600"/>
            </a:lvl4pPr>
            <a:lvl5pPr marL="1425951" indent="0">
              <a:buNone/>
              <a:defRPr sz="1600"/>
            </a:lvl5pPr>
            <a:lvl6pPr marL="1782440" indent="0">
              <a:buNone/>
              <a:defRPr sz="1600"/>
            </a:lvl6pPr>
            <a:lvl7pPr marL="2138928" indent="0">
              <a:buNone/>
              <a:defRPr sz="1600"/>
            </a:lvl7pPr>
            <a:lvl8pPr marL="2495413" indent="0">
              <a:buNone/>
              <a:defRPr sz="1600"/>
            </a:lvl8pPr>
            <a:lvl9pPr marL="2851902" indent="0">
              <a:buNone/>
              <a:defRPr sz="1600"/>
            </a:lvl9pPr>
          </a:lstStyle>
          <a:p>
            <a:pPr lvl="0"/>
            <a:endParaRPr lang="en-US" noProof="0" smtClean="0"/>
          </a:p>
        </p:txBody>
      </p:sp>
      <p:sp>
        <p:nvSpPr>
          <p:cNvPr id="4" name="Text Placeholder 3"/>
          <p:cNvSpPr>
            <a:spLocks noGrp="1"/>
          </p:cNvSpPr>
          <p:nvPr>
            <p:ph type="body" sz="half" idx="2"/>
          </p:nvPr>
        </p:nvSpPr>
        <p:spPr>
          <a:xfrm>
            <a:off x="1791891" y="4472782"/>
            <a:ext cx="5486400" cy="670718"/>
          </a:xfrm>
        </p:spPr>
        <p:txBody>
          <a:bodyPr/>
          <a:lstStyle>
            <a:lvl1pPr marL="0" indent="0">
              <a:buNone/>
              <a:defRPr sz="1100"/>
            </a:lvl1pPr>
            <a:lvl2pPr marL="356490" indent="0">
              <a:buNone/>
              <a:defRPr sz="900"/>
            </a:lvl2pPr>
            <a:lvl3pPr marL="712975" indent="0">
              <a:buNone/>
              <a:defRPr sz="800"/>
            </a:lvl3pPr>
            <a:lvl4pPr marL="1069463" indent="0">
              <a:buNone/>
              <a:defRPr sz="700"/>
            </a:lvl4pPr>
            <a:lvl5pPr marL="1425951" indent="0">
              <a:buNone/>
              <a:defRPr sz="700"/>
            </a:lvl5pPr>
            <a:lvl6pPr marL="1782440" indent="0">
              <a:buNone/>
              <a:defRPr sz="700"/>
            </a:lvl6pPr>
            <a:lvl7pPr marL="2138928" indent="0">
              <a:buNone/>
              <a:defRPr sz="700"/>
            </a:lvl7pPr>
            <a:lvl8pPr marL="2495413" indent="0">
              <a:buNone/>
              <a:defRPr sz="700"/>
            </a:lvl8pPr>
            <a:lvl9pPr marL="2851902" indent="0">
              <a:buNone/>
              <a:defRPr sz="700"/>
            </a:lvl9pPr>
          </a:lstStyle>
          <a:p>
            <a:pPr lvl="0"/>
            <a:r>
              <a:rPr lang="en-US" smtClean="0"/>
              <a:t>Click to edit Master text styles</a:t>
            </a:r>
          </a:p>
        </p:txBody>
      </p:sp>
    </p:spTree>
    <p:extLst>
      <p:ext uri="{BB962C8B-B14F-4D97-AF65-F5344CB8AC3E}">
        <p14:creationId xmlns:p14="http://schemas.microsoft.com/office/powerpoint/2010/main" val="292225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36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187"/>
            <a:ext cx="1971675" cy="50442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103187"/>
            <a:ext cx="5800725" cy="50442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243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c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729277" y="1811319"/>
            <a:ext cx="3487717" cy="3749008"/>
          </a:xfrm>
          <a:prstGeom prst="rect">
            <a:avLst/>
          </a:prstGeom>
        </p:spPr>
        <p:txBody>
          <a:bodyPr lIns="91404" tIns="45701" rIns="91404" bIns="45701" anchor="ctr" anchorCtr="1"/>
          <a:lstStyle>
            <a:lvl1pPr algn="r">
              <a:defRPr sz="3600" b="0" i="0" baseline="0">
                <a:solidFill>
                  <a:srgbClr val="FFFFFF"/>
                </a:solidFill>
                <a:latin typeface="Gill Sans Light"/>
                <a:cs typeface="Gill Sans Light"/>
              </a:defRPr>
            </a:lvl1pPr>
          </a:lstStyle>
          <a:p>
            <a:r>
              <a:rPr lang="en-US" dirty="0" smtClean="0"/>
              <a:t>PROPER TITLE OF THE PRESENTATION</a:t>
            </a:r>
            <a:endParaRPr lang="en-US" dirty="0"/>
          </a:p>
        </p:txBody>
      </p:sp>
    </p:spTree>
    <p:extLst>
      <p:ext uri="{BB962C8B-B14F-4D97-AF65-F5344CB8AC3E}">
        <p14:creationId xmlns:p14="http://schemas.microsoft.com/office/powerpoint/2010/main" val="24072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2"/>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518" indent="0" algn="ctr">
              <a:buNone/>
              <a:defRPr/>
            </a:lvl2pPr>
            <a:lvl3pPr marL="713032" indent="0" algn="ctr">
              <a:buNone/>
              <a:defRPr/>
            </a:lvl3pPr>
            <a:lvl4pPr marL="1069548" indent="0" algn="ctr">
              <a:buNone/>
              <a:defRPr/>
            </a:lvl4pPr>
            <a:lvl5pPr marL="1426065" indent="0" algn="ctr">
              <a:buNone/>
              <a:defRPr/>
            </a:lvl5pPr>
            <a:lvl6pPr marL="1782582" indent="0" algn="ctr">
              <a:buNone/>
              <a:defRPr/>
            </a:lvl6pPr>
            <a:lvl7pPr marL="2139099" indent="0" algn="ctr">
              <a:buNone/>
              <a:defRPr/>
            </a:lvl7pPr>
            <a:lvl8pPr marL="2495612" indent="0" algn="ctr">
              <a:buNone/>
              <a:defRPr/>
            </a:lvl8pPr>
            <a:lvl9pPr marL="285213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890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2644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672419"/>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710" y="2422261"/>
            <a:ext cx="7772400" cy="1250156"/>
          </a:xfrm>
        </p:spPr>
        <p:txBody>
          <a:bodyPr anchor="b"/>
          <a:lstStyle>
            <a:lvl1pPr marL="0" indent="0">
              <a:buNone/>
              <a:defRPr sz="1600"/>
            </a:lvl1pPr>
            <a:lvl2pPr marL="356518" indent="0">
              <a:buNone/>
              <a:defRPr sz="1400"/>
            </a:lvl2pPr>
            <a:lvl3pPr marL="713032" indent="0">
              <a:buNone/>
              <a:defRPr sz="1200"/>
            </a:lvl3pPr>
            <a:lvl4pPr marL="1069548" indent="0">
              <a:buNone/>
              <a:defRPr sz="1100"/>
            </a:lvl4pPr>
            <a:lvl5pPr marL="1426065" indent="0">
              <a:buNone/>
              <a:defRPr sz="1100"/>
            </a:lvl5pPr>
            <a:lvl6pPr marL="1782582" indent="0">
              <a:buNone/>
              <a:defRPr sz="1100"/>
            </a:lvl6pPr>
            <a:lvl7pPr marL="2139099" indent="0">
              <a:buNone/>
              <a:defRPr sz="1100"/>
            </a:lvl7pPr>
            <a:lvl8pPr marL="2495612" indent="0">
              <a:buNone/>
              <a:defRPr sz="1100"/>
            </a:lvl8pPr>
            <a:lvl9pPr marL="2852130" indent="0">
              <a:buNone/>
              <a:defRPr sz="1100"/>
            </a:lvl9pPr>
          </a:lstStyle>
          <a:p>
            <a:pPr lvl="0"/>
            <a:r>
              <a:rPr lang="en-US" smtClean="0"/>
              <a:t>Click to edit Master text styles</a:t>
            </a:r>
          </a:p>
        </p:txBody>
      </p:sp>
    </p:spTree>
    <p:extLst>
      <p:ext uri="{BB962C8B-B14F-4D97-AF65-F5344CB8AC3E}">
        <p14:creationId xmlns:p14="http://schemas.microsoft.com/office/powerpoint/2010/main" val="3407260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84011"/>
            <a:ext cx="3886200" cy="396345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083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3"/>
            <a:ext cx="4039791" cy="533135"/>
          </a:xfrm>
        </p:spPr>
        <p:txBody>
          <a:bodyPr anchor="b"/>
          <a:lstStyle>
            <a:lvl1pPr marL="0" indent="0">
              <a:buNone/>
              <a:defRPr sz="1900" b="1"/>
            </a:lvl1pPr>
            <a:lvl2pPr marL="356518" indent="0">
              <a:buNone/>
              <a:defRPr sz="1600" b="1"/>
            </a:lvl2pPr>
            <a:lvl3pPr marL="713032" indent="0">
              <a:buNone/>
              <a:defRPr sz="1400" b="1"/>
            </a:lvl3pPr>
            <a:lvl4pPr marL="1069548" indent="0">
              <a:buNone/>
              <a:defRPr sz="1200" b="1"/>
            </a:lvl4pPr>
            <a:lvl5pPr marL="1426065" indent="0">
              <a:buNone/>
              <a:defRPr sz="1200" b="1"/>
            </a:lvl5pPr>
            <a:lvl6pPr marL="1782582" indent="0">
              <a:buNone/>
              <a:defRPr sz="1200" b="1"/>
            </a:lvl6pPr>
            <a:lvl7pPr marL="2139099" indent="0">
              <a:buNone/>
              <a:defRPr sz="1200" b="1"/>
            </a:lvl7pPr>
            <a:lvl8pPr marL="2495612" indent="0">
              <a:buNone/>
              <a:defRPr sz="1200" b="1"/>
            </a:lvl8pPr>
            <a:lvl9pPr marL="285213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2" y="1812396"/>
            <a:ext cx="4039791"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8" y="1279263"/>
            <a:ext cx="4042172" cy="533135"/>
          </a:xfrm>
        </p:spPr>
        <p:txBody>
          <a:bodyPr anchor="b"/>
          <a:lstStyle>
            <a:lvl1pPr marL="0" indent="0">
              <a:buNone/>
              <a:defRPr sz="1900" b="1"/>
            </a:lvl1pPr>
            <a:lvl2pPr marL="356518" indent="0">
              <a:buNone/>
              <a:defRPr sz="1600" b="1"/>
            </a:lvl2pPr>
            <a:lvl3pPr marL="713032" indent="0">
              <a:buNone/>
              <a:defRPr sz="1400" b="1"/>
            </a:lvl3pPr>
            <a:lvl4pPr marL="1069548" indent="0">
              <a:buNone/>
              <a:defRPr sz="1200" b="1"/>
            </a:lvl4pPr>
            <a:lvl5pPr marL="1426065" indent="0">
              <a:buNone/>
              <a:defRPr sz="1200" b="1"/>
            </a:lvl5pPr>
            <a:lvl6pPr marL="1782582" indent="0">
              <a:buNone/>
              <a:defRPr sz="1200" b="1"/>
            </a:lvl6pPr>
            <a:lvl7pPr marL="2139099" indent="0">
              <a:buNone/>
              <a:defRPr sz="1200" b="1"/>
            </a:lvl7pPr>
            <a:lvl8pPr marL="2495612" indent="0">
              <a:buNone/>
              <a:defRPr sz="1200" b="1"/>
            </a:lvl8pPr>
            <a:lvl9pPr marL="285213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4628" y="1812396"/>
            <a:ext cx="404217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528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6837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6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3"/>
            <a:ext cx="3008710" cy="96837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455" y="227542"/>
            <a:ext cx="5111353"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20"/>
            <a:ext cx="3008710" cy="3909219"/>
          </a:xfrm>
        </p:spPr>
        <p:txBody>
          <a:bodyPr/>
          <a:lstStyle>
            <a:lvl1pPr marL="0" indent="0">
              <a:buNone/>
              <a:defRPr sz="1100"/>
            </a:lvl1pPr>
            <a:lvl2pPr marL="356518" indent="0">
              <a:buNone/>
              <a:defRPr sz="900"/>
            </a:lvl2pPr>
            <a:lvl3pPr marL="713032" indent="0">
              <a:buNone/>
              <a:defRPr sz="800"/>
            </a:lvl3pPr>
            <a:lvl4pPr marL="1069548" indent="0">
              <a:buNone/>
              <a:defRPr sz="700"/>
            </a:lvl4pPr>
            <a:lvl5pPr marL="1426065" indent="0">
              <a:buNone/>
              <a:defRPr sz="700"/>
            </a:lvl5pPr>
            <a:lvl6pPr marL="1782582" indent="0">
              <a:buNone/>
              <a:defRPr sz="700"/>
            </a:lvl6pPr>
            <a:lvl7pPr marL="2139099" indent="0">
              <a:buNone/>
              <a:defRPr sz="700"/>
            </a:lvl7pPr>
            <a:lvl8pPr marL="2495612" indent="0">
              <a:buNone/>
              <a:defRPr sz="700"/>
            </a:lvl8pPr>
            <a:lvl9pPr marL="2852130" indent="0">
              <a:buNone/>
              <a:defRPr sz="700"/>
            </a:lvl9pPr>
          </a:lstStyle>
          <a:p>
            <a:pPr lvl="0"/>
            <a:r>
              <a:rPr lang="en-US" smtClean="0"/>
              <a:t>Click to edit Master text styles</a:t>
            </a:r>
          </a:p>
        </p:txBody>
      </p:sp>
    </p:spTree>
    <p:extLst>
      <p:ext uri="{BB962C8B-B14F-4D97-AF65-F5344CB8AC3E}">
        <p14:creationId xmlns:p14="http://schemas.microsoft.com/office/powerpoint/2010/main" val="221752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000500"/>
            <a:ext cx="5486400" cy="472282"/>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1891" y="510646"/>
            <a:ext cx="5486400" cy="3429000"/>
          </a:xfrm>
        </p:spPr>
        <p:txBody>
          <a:bodyPr/>
          <a:lstStyle>
            <a:lvl1pPr marL="0" indent="0">
              <a:buNone/>
              <a:defRPr sz="2500"/>
            </a:lvl1pPr>
            <a:lvl2pPr marL="356518" indent="0">
              <a:buNone/>
              <a:defRPr sz="2200"/>
            </a:lvl2pPr>
            <a:lvl3pPr marL="713032" indent="0">
              <a:buNone/>
              <a:defRPr sz="1900"/>
            </a:lvl3pPr>
            <a:lvl4pPr marL="1069548" indent="0">
              <a:buNone/>
              <a:defRPr sz="1600"/>
            </a:lvl4pPr>
            <a:lvl5pPr marL="1426065" indent="0">
              <a:buNone/>
              <a:defRPr sz="1600"/>
            </a:lvl5pPr>
            <a:lvl6pPr marL="1782582" indent="0">
              <a:buNone/>
              <a:defRPr sz="1600"/>
            </a:lvl6pPr>
            <a:lvl7pPr marL="2139099" indent="0">
              <a:buNone/>
              <a:defRPr sz="1600"/>
            </a:lvl7pPr>
            <a:lvl8pPr marL="2495612" indent="0">
              <a:buNone/>
              <a:defRPr sz="1600"/>
            </a:lvl8pPr>
            <a:lvl9pPr marL="2852130" indent="0">
              <a:buNone/>
              <a:defRPr sz="1600"/>
            </a:lvl9pPr>
          </a:lstStyle>
          <a:p>
            <a:pPr lvl="0"/>
            <a:endParaRPr lang="en-US" noProof="0" smtClean="0"/>
          </a:p>
        </p:txBody>
      </p:sp>
      <p:sp>
        <p:nvSpPr>
          <p:cNvPr id="4" name="Text Placeholder 3"/>
          <p:cNvSpPr>
            <a:spLocks noGrp="1"/>
          </p:cNvSpPr>
          <p:nvPr>
            <p:ph type="body" sz="half" idx="2"/>
          </p:nvPr>
        </p:nvSpPr>
        <p:spPr>
          <a:xfrm>
            <a:off x="1791891" y="4472782"/>
            <a:ext cx="5486400" cy="670718"/>
          </a:xfrm>
        </p:spPr>
        <p:txBody>
          <a:bodyPr/>
          <a:lstStyle>
            <a:lvl1pPr marL="0" indent="0">
              <a:buNone/>
              <a:defRPr sz="1100"/>
            </a:lvl1pPr>
            <a:lvl2pPr marL="356518" indent="0">
              <a:buNone/>
              <a:defRPr sz="900"/>
            </a:lvl2pPr>
            <a:lvl3pPr marL="713032" indent="0">
              <a:buNone/>
              <a:defRPr sz="800"/>
            </a:lvl3pPr>
            <a:lvl4pPr marL="1069548" indent="0">
              <a:buNone/>
              <a:defRPr sz="700"/>
            </a:lvl4pPr>
            <a:lvl5pPr marL="1426065" indent="0">
              <a:buNone/>
              <a:defRPr sz="700"/>
            </a:lvl5pPr>
            <a:lvl6pPr marL="1782582" indent="0">
              <a:buNone/>
              <a:defRPr sz="700"/>
            </a:lvl6pPr>
            <a:lvl7pPr marL="2139099" indent="0">
              <a:buNone/>
              <a:defRPr sz="700"/>
            </a:lvl7pPr>
            <a:lvl8pPr marL="2495612" indent="0">
              <a:buNone/>
              <a:defRPr sz="700"/>
            </a:lvl8pPr>
            <a:lvl9pPr marL="2852130" indent="0">
              <a:buNone/>
              <a:defRPr sz="700"/>
            </a:lvl9pPr>
          </a:lstStyle>
          <a:p>
            <a:pPr lvl="0"/>
            <a:r>
              <a:rPr lang="en-US" smtClean="0"/>
              <a:t>Click to edit Master text styles</a:t>
            </a:r>
          </a:p>
        </p:txBody>
      </p:sp>
    </p:spTree>
    <p:extLst>
      <p:ext uri="{BB962C8B-B14F-4D97-AF65-F5344CB8AC3E}">
        <p14:creationId xmlns:p14="http://schemas.microsoft.com/office/powerpoint/2010/main" val="670141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2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Exampl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0" y="228865"/>
            <a:ext cx="9144000" cy="723636"/>
          </a:xfrm>
          <a:prstGeom prst="rect">
            <a:avLst/>
          </a:prstGeom>
        </p:spPr>
        <p:txBody>
          <a:bodyPr lIns="91404" tIns="45701" rIns="91404" bIns="45701"/>
          <a:lstStyle>
            <a:lvl1pPr algn="ctr">
              <a:defRPr b="0" i="0" baseline="0">
                <a:latin typeface="Gill Sans Light"/>
                <a:cs typeface="Gill Sans Light"/>
              </a:defRPr>
            </a:lvl1pPr>
          </a:lstStyle>
          <a:p>
            <a:r>
              <a:rPr lang="en-US" dirty="0" smtClean="0"/>
              <a:t>TITLE GOES HERE</a:t>
            </a:r>
            <a:endParaRPr lang="en-US" dirty="0"/>
          </a:p>
        </p:txBody>
      </p:sp>
      <p:sp>
        <p:nvSpPr>
          <p:cNvPr id="9" name="Text Placeholder 6"/>
          <p:cNvSpPr>
            <a:spLocks noGrp="1"/>
          </p:cNvSpPr>
          <p:nvPr>
            <p:ph type="body" sz="quarter" idx="10"/>
          </p:nvPr>
        </p:nvSpPr>
        <p:spPr>
          <a:xfrm>
            <a:off x="457201" y="1275258"/>
            <a:ext cx="8252612" cy="3550751"/>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274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03187"/>
            <a:ext cx="1971675" cy="50442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103187"/>
            <a:ext cx="5800725" cy="50442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6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Exampl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457200" y="157967"/>
            <a:ext cx="8262090" cy="4668037"/>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3242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Exampl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0" y="228865"/>
            <a:ext cx="9144000" cy="723636"/>
          </a:xfrm>
          <a:prstGeom prst="rect">
            <a:avLst/>
          </a:prstGeom>
        </p:spPr>
        <p:txBody>
          <a:bodyPr lIns="91404" tIns="45701" rIns="91404" bIns="45701"/>
          <a:lstStyle>
            <a:lvl1pPr algn="ctr">
              <a:defRPr b="0" i="0" baseline="0">
                <a:latin typeface="Gill Sans Light"/>
                <a:cs typeface="Gill Sans Light"/>
              </a:defRPr>
            </a:lvl1pPr>
          </a:lstStyle>
          <a:p>
            <a:r>
              <a:rPr lang="en-US" dirty="0" smtClean="0"/>
              <a:t>TITLE GOES HERE</a:t>
            </a:r>
            <a:endParaRPr lang="en-US" dirty="0"/>
          </a:p>
        </p:txBody>
      </p:sp>
      <p:sp>
        <p:nvSpPr>
          <p:cNvPr id="9" name="Text Placeholder 6"/>
          <p:cNvSpPr>
            <a:spLocks noGrp="1"/>
          </p:cNvSpPr>
          <p:nvPr>
            <p:ph type="body" sz="quarter" idx="10"/>
          </p:nvPr>
        </p:nvSpPr>
        <p:spPr>
          <a:xfrm>
            <a:off x="457201" y="1275258"/>
            <a:ext cx="8252612" cy="3550751"/>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785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Example 1">
    <p:bg>
      <p:bgPr>
        <a:solidFill>
          <a:srgbClr val="FFFFFF"/>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457201" y="215168"/>
            <a:ext cx="8252612" cy="5295165"/>
          </a:xfrm>
          <a:prstGeom prst="rect">
            <a:avLst/>
          </a:prstGeom>
        </p:spPr>
        <p:txBody>
          <a:bodyPr lIns="91404" tIns="45701" rIns="91404" bIns="45701"/>
          <a:lstStyle>
            <a:lvl1pPr>
              <a:defRPr sz="2400">
                <a:latin typeface="Times New Roman"/>
                <a:cs typeface="Times New Roman"/>
              </a:defRPr>
            </a:lvl1pPr>
            <a:lvl2pPr marL="742652" indent="-285638">
              <a:buFont typeface="Arial" pitchFamily="34" charset="0"/>
              <a:buChar char="•"/>
              <a:defRPr sz="2000">
                <a:latin typeface="Times New Roman"/>
                <a:cs typeface="Times New Roman"/>
              </a:defRPr>
            </a:lvl2pPr>
            <a:lvl3pPr marL="1256798" indent="-342760">
              <a:buFont typeface="Arial" pitchFamily="34" charset="0"/>
              <a:buChar char="•"/>
              <a:defRPr sz="1800">
                <a:latin typeface="Times New Roman"/>
                <a:cs typeface="Times New Roman"/>
              </a:defRPr>
            </a:lvl3pPr>
            <a:lvl4pPr marL="1599560" indent="-228510">
              <a:buFont typeface="Arial" pitchFamily="34" charset="0"/>
              <a:buChar char="•"/>
              <a:defRPr sz="1600">
                <a:latin typeface="Times New Roman"/>
                <a:cs typeface="Times New Roman"/>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5276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Exampl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457200" y="228865"/>
            <a:ext cx="8229600" cy="723636"/>
          </a:xfrm>
          <a:prstGeom prst="rect">
            <a:avLst/>
          </a:prstGeom>
        </p:spPr>
        <p:txBody>
          <a:bodyPr lIns="91404" tIns="45701" rIns="91404" bIns="45701"/>
          <a:lstStyle>
            <a:lvl1pPr algn="ctr">
              <a:defRPr b="1" i="0" baseline="0">
                <a:latin typeface="Century Gothic"/>
                <a:cs typeface="Century Gothic"/>
              </a:defRPr>
            </a:lvl1pPr>
          </a:lstStyle>
          <a:p>
            <a:r>
              <a:rPr lang="en-US" dirty="0" smtClean="0"/>
              <a:t>TITLE GOES HERE</a:t>
            </a:r>
            <a:endParaRPr lang="en-US" dirty="0"/>
          </a:p>
        </p:txBody>
      </p:sp>
      <p:sp>
        <p:nvSpPr>
          <p:cNvPr id="6" name="Text Placeholder 6"/>
          <p:cNvSpPr>
            <a:spLocks noGrp="1"/>
          </p:cNvSpPr>
          <p:nvPr>
            <p:ph type="body" sz="quarter" idx="10"/>
          </p:nvPr>
        </p:nvSpPr>
        <p:spPr>
          <a:xfrm>
            <a:off x="457200" y="1143000"/>
            <a:ext cx="8229600" cy="2857500"/>
          </a:xfrm>
          <a:prstGeom prst="rect">
            <a:avLst/>
          </a:prstGeom>
        </p:spPr>
        <p:txBody>
          <a:bodyPr lIns="91404" tIns="45701" rIns="91404" bIns="45701"/>
          <a:lstStyle>
            <a:lvl1pPr>
              <a:defRPr sz="2800"/>
            </a:lvl1pPr>
            <a:lvl2pPr marL="742652" indent="-285638">
              <a:buFont typeface="Arial" pitchFamily="34" charset="0"/>
              <a:buChar char="•"/>
              <a:defRPr sz="2400"/>
            </a:lvl2pPr>
            <a:lvl3pPr marL="1256798" indent="-342760">
              <a:buFont typeface="Arial" pitchFamily="34" charset="0"/>
              <a:buChar char="•"/>
              <a:defRPr sz="2000"/>
            </a:lvl3pPr>
            <a:lvl4pPr marL="1599560" indent="-228510">
              <a:buFont typeface="Arial" pitchFamily="34" charset="0"/>
              <a:buChar cha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1"/>
          </p:nvPr>
        </p:nvSpPr>
        <p:spPr>
          <a:xfrm>
            <a:off x="457200" y="4191000"/>
            <a:ext cx="5715000" cy="1270000"/>
          </a:xfrm>
          <a:prstGeom prst="rect">
            <a:avLst/>
          </a:prstGeom>
        </p:spPr>
        <p:txBody>
          <a:bodyPr lIns="91404" tIns="45701" rIns="91404" bIns="45701"/>
          <a:lstStyle>
            <a:lvl1pPr>
              <a:defRPr sz="2800"/>
            </a:lvl1pPr>
            <a:lvl2pPr marL="742652" indent="-285638">
              <a:buFont typeface="Arial" pitchFamily="34" charset="0"/>
              <a:buChar char="•"/>
              <a:defRPr sz="2400"/>
            </a:lvl2pPr>
            <a:lvl3pPr marL="1256798" indent="-342760">
              <a:buFont typeface="Arial" pitchFamily="34" charset="0"/>
              <a:buChar char="•"/>
              <a:defRPr sz="2000"/>
            </a:lvl3pPr>
            <a:lvl4pPr marL="1599560" indent="-228510">
              <a:buFont typeface="Arial" pitchFamily="34" charset="0"/>
              <a:buChar cha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74896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Example 2">
    <p:bg>
      <p:bgPr>
        <a:gradFill flip="none" rotWithShape="1">
          <a:gsLst>
            <a:gs pos="0">
              <a:schemeClr val="tx2">
                <a:lumMod val="20000"/>
                <a:lumOff val="80000"/>
              </a:schemeClr>
            </a:gs>
            <a:gs pos="100000">
              <a:prstClr val="white"/>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457200" y="228865"/>
            <a:ext cx="8229600" cy="723636"/>
          </a:xfrm>
          <a:prstGeom prst="rect">
            <a:avLst/>
          </a:prstGeom>
        </p:spPr>
        <p:txBody>
          <a:bodyPr lIns="91404" tIns="45701" rIns="91404" bIns="45701"/>
          <a:lstStyle>
            <a:lvl1pPr algn="ctr">
              <a:defRPr b="1" i="0" baseline="0">
                <a:latin typeface="Century Gothic"/>
                <a:cs typeface="Century Gothic"/>
              </a:defRPr>
            </a:lvl1pPr>
          </a:lstStyle>
          <a:p>
            <a:r>
              <a:rPr lang="en-US" dirty="0" smtClean="0"/>
              <a:t>TITLE GOES HERE</a:t>
            </a:r>
            <a:endParaRPr lang="en-US" dirty="0"/>
          </a:p>
        </p:txBody>
      </p:sp>
      <p:sp>
        <p:nvSpPr>
          <p:cNvPr id="7" name="Text Placeholder 6"/>
          <p:cNvSpPr>
            <a:spLocks noGrp="1"/>
          </p:cNvSpPr>
          <p:nvPr>
            <p:ph type="body" sz="quarter" idx="10"/>
          </p:nvPr>
        </p:nvSpPr>
        <p:spPr>
          <a:xfrm>
            <a:off x="457200" y="1079500"/>
            <a:ext cx="8229600" cy="4508500"/>
          </a:xfrm>
          <a:prstGeom prst="rect">
            <a:avLst/>
          </a:prstGeom>
        </p:spPr>
        <p:txBody>
          <a:bodyPr lIns="91404" tIns="45701" rIns="91404" bIns="45701"/>
          <a:lstStyle>
            <a:lvl1pPr>
              <a:defRPr sz="2800"/>
            </a:lvl1pPr>
            <a:lvl2pPr marL="742652" indent="-285638">
              <a:buFont typeface="Arial" pitchFamily="34" charset="0"/>
              <a:buChar char="•"/>
              <a:defRPr sz="2400"/>
            </a:lvl2pPr>
            <a:lvl3pPr marL="1256798" indent="-342760">
              <a:buFont typeface="Arial" pitchFamily="34" charset="0"/>
              <a:buChar char="•"/>
              <a:defRPr sz="2000"/>
            </a:lvl3pPr>
            <a:lvl4pPr marL="1599560" indent="-228510">
              <a:buFont typeface="Arial" pitchFamily="34" charset="0"/>
              <a:buChar cha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749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490" indent="0" algn="ctr">
              <a:buNone/>
              <a:defRPr/>
            </a:lvl2pPr>
            <a:lvl3pPr marL="712975" indent="0" algn="ctr">
              <a:buNone/>
              <a:defRPr/>
            </a:lvl3pPr>
            <a:lvl4pPr marL="1069463" indent="0" algn="ctr">
              <a:buNone/>
              <a:defRPr/>
            </a:lvl4pPr>
            <a:lvl5pPr marL="1425951" indent="0" algn="ctr">
              <a:buNone/>
              <a:defRPr/>
            </a:lvl5pPr>
            <a:lvl6pPr marL="1782440" indent="0" algn="ctr">
              <a:buNone/>
              <a:defRPr/>
            </a:lvl6pPr>
            <a:lvl7pPr marL="2138928" indent="0" algn="ctr">
              <a:buNone/>
              <a:defRPr/>
            </a:lvl7pPr>
            <a:lvl8pPr marL="2495413" indent="0" algn="ctr">
              <a:buNone/>
              <a:defRPr/>
            </a:lvl8pPr>
            <a:lvl9pPr marL="285190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6598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62961"/>
      </p:ext>
    </p:extLst>
  </p:cSld>
  <p:clrMap bg1="lt1" tx1="dk1" bg2="lt2" tx2="dk2" accent1="accent1" accent2="accent2" accent3="accent3" accent4="accent4" accent5="accent5" accent6="accent6" hlink="hlink" folHlink="folHlink"/>
  <p:sldLayoutIdLst>
    <p:sldLayoutId id="2147483713" r:id="rId1"/>
    <p:sldLayoutId id="2147483706" r:id="rId2"/>
    <p:sldLayoutId id="2147483707" r:id="rId3"/>
    <p:sldLayoutId id="2147483712" r:id="rId4"/>
    <p:sldLayoutId id="2147483714" r:id="rId5"/>
    <p:sldLayoutId id="2147483715" r:id="rId6"/>
    <p:sldLayoutId id="2147483716" r:id="rId7"/>
    <p:sldLayoutId id="2147483717"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914034" rtl="0" eaLnBrk="1" latinLnBrk="0" hangingPunct="1">
        <a:spcBef>
          <a:spcPct val="0"/>
        </a:spcBef>
        <a:buNone/>
        <a:defRPr sz="4400" kern="1200">
          <a:solidFill>
            <a:schemeClr val="tx1"/>
          </a:solidFill>
          <a:latin typeface="+mj-lt"/>
          <a:ea typeface="+mj-ea"/>
          <a:cs typeface="+mj-cs"/>
        </a:defRPr>
      </a:lvl1pPr>
    </p:titleStyle>
    <p:bodyStyle>
      <a:lvl1pPr marL="342760" indent="-342760" algn="l" defTabSz="9140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2" indent="-285638" algn="l" defTabSz="9140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914034" indent="0" algn="l" defTabSz="914034" rtl="0" eaLnBrk="1" latinLnBrk="0" hangingPunct="1">
        <a:spcBef>
          <a:spcPct val="20000"/>
        </a:spcBef>
        <a:buFont typeface="Arial" pitchFamily="34" charset="0"/>
        <a:buNone/>
        <a:defRPr sz="2400" kern="1200">
          <a:solidFill>
            <a:schemeClr val="tx1"/>
          </a:solidFill>
          <a:latin typeface="+mn-lt"/>
          <a:ea typeface="+mn-ea"/>
          <a:cs typeface="+mn-cs"/>
        </a:defRPr>
      </a:lvl3pPr>
      <a:lvl4pPr marL="1599560"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78"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94"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11"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30"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40" indent="-228510" algn="l" defTabSz="9140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34" rtl="0" eaLnBrk="1" latinLnBrk="0" hangingPunct="1">
        <a:defRPr sz="1800" kern="1200">
          <a:solidFill>
            <a:schemeClr val="tx1"/>
          </a:solidFill>
          <a:latin typeface="+mn-lt"/>
          <a:ea typeface="+mn-ea"/>
          <a:cs typeface="+mn-cs"/>
        </a:defRPr>
      </a:lvl1pPr>
      <a:lvl2pPr marL="457018"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50" algn="l" defTabSz="914034" rtl="0" eaLnBrk="1" latinLnBrk="0" hangingPunct="1">
        <a:defRPr sz="1800" kern="1200">
          <a:solidFill>
            <a:schemeClr val="tx1"/>
          </a:solidFill>
          <a:latin typeface="+mn-lt"/>
          <a:ea typeface="+mn-ea"/>
          <a:cs typeface="+mn-cs"/>
        </a:defRPr>
      </a:lvl4pPr>
      <a:lvl5pPr marL="1828069"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20" algn="l" defTabSz="914034" rtl="0" eaLnBrk="1" latinLnBrk="0" hangingPunct="1">
        <a:defRPr sz="1800" kern="1200">
          <a:solidFill>
            <a:schemeClr val="tx1"/>
          </a:solidFill>
          <a:latin typeface="+mn-lt"/>
          <a:ea typeface="+mn-ea"/>
          <a:cs typeface="+mn-cs"/>
        </a:defRPr>
      </a:lvl8pPr>
      <a:lvl9pPr marL="3656138" algn="l" defTabSz="9140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Box 3"/>
          <p:cNvSpPr txBox="1">
            <a:spLocks noChangeArrowheads="1"/>
          </p:cNvSpPr>
          <p:nvPr userDrawn="1"/>
        </p:nvSpPr>
        <p:spPr bwMode="auto">
          <a:xfrm>
            <a:off x="564356" y="5393533"/>
            <a:ext cx="3020616" cy="17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7" tIns="35650" rIns="71297" bIns="3565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144" fontAlgn="base">
              <a:spcBef>
                <a:spcPct val="0"/>
              </a:spcBef>
              <a:spcAft>
                <a:spcPct val="0"/>
              </a:spcAft>
              <a:defRPr/>
            </a:pPr>
            <a:r>
              <a:rPr lang="en-US" altLang="en-US" sz="700" smtClean="0">
                <a:solidFill>
                  <a:srgbClr val="9A9A9A"/>
                </a:solidFill>
              </a:rPr>
              <a:t>KUSD  |  Department Report 2018</a:t>
            </a:r>
          </a:p>
        </p:txBody>
      </p:sp>
      <p:sp>
        <p:nvSpPr>
          <p:cNvPr id="11267" name="Rectangle 6"/>
          <p:cNvSpPr>
            <a:spLocks noChangeArrowheads="1"/>
          </p:cNvSpPr>
          <p:nvPr userDrawn="1"/>
        </p:nvSpPr>
        <p:spPr bwMode="auto">
          <a:xfrm>
            <a:off x="1" y="10"/>
            <a:ext cx="136922" cy="5728229"/>
          </a:xfrm>
          <a:prstGeom prst="rect">
            <a:avLst/>
          </a:prstGeom>
          <a:solidFill>
            <a:srgbClr val="FFC3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7" tIns="35650" rIns="71297" bIns="3565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144" eaLnBrk="0" fontAlgn="base" hangingPunct="0">
              <a:spcBef>
                <a:spcPct val="0"/>
              </a:spcBef>
              <a:spcAft>
                <a:spcPct val="0"/>
              </a:spcAft>
              <a:defRPr/>
            </a:pPr>
            <a:endParaRPr lang="en-US" altLang="en-US" smtClean="0">
              <a:solidFill>
                <a:srgbClr val="EAE7DE"/>
              </a:solidFill>
              <a:latin typeface="Arial" pitchFamily="34" charset="0"/>
            </a:endParaRPr>
          </a:p>
        </p:txBody>
      </p:sp>
      <p:sp>
        <p:nvSpPr>
          <p:cNvPr id="11268" name="Rectangle 7"/>
          <p:cNvSpPr>
            <a:spLocks noChangeArrowheads="1"/>
          </p:cNvSpPr>
          <p:nvPr userDrawn="1"/>
        </p:nvSpPr>
        <p:spPr bwMode="auto">
          <a:xfrm>
            <a:off x="1" y="3684325"/>
            <a:ext cx="136922" cy="2043906"/>
          </a:xfrm>
          <a:prstGeom prst="rect">
            <a:avLst/>
          </a:prstGeom>
          <a:solidFill>
            <a:srgbClr val="2AABB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297" tIns="35650" rIns="71297" bIns="3565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144" eaLnBrk="0" fontAlgn="base" hangingPunct="0">
              <a:spcBef>
                <a:spcPct val="0"/>
              </a:spcBef>
              <a:spcAft>
                <a:spcPct val="0"/>
              </a:spcAft>
              <a:defRPr/>
            </a:pPr>
            <a:endParaRPr lang="en-US" altLang="en-US" smtClean="0">
              <a:solidFill>
                <a:srgbClr val="EAE7DE"/>
              </a:solidFill>
              <a:latin typeface="Arial" pitchFamily="34" charset="0"/>
            </a:endParaRPr>
          </a:p>
        </p:txBody>
      </p:sp>
      <p:cxnSp>
        <p:nvCxnSpPr>
          <p:cNvPr id="11269" name="Straight Connector 8"/>
          <p:cNvCxnSpPr>
            <a:cxnSpLocks noChangeShapeType="1"/>
          </p:cNvCxnSpPr>
          <p:nvPr userDrawn="1"/>
        </p:nvCxnSpPr>
        <p:spPr bwMode="auto">
          <a:xfrm>
            <a:off x="2488415" y="932657"/>
            <a:ext cx="4763" cy="4443677"/>
          </a:xfrm>
          <a:prstGeom prst="line">
            <a:avLst/>
          </a:prstGeom>
          <a:noFill/>
          <a:ln w="6350" algn="ctr">
            <a:solidFill>
              <a:srgbClr val="CCCCCC"/>
            </a:solidFill>
            <a:miter lim="800000"/>
            <a:headEnd/>
            <a:tailEnd/>
          </a:ln>
          <a:extLst>
            <a:ext uri="{909E8E84-426E-40DD-AFC4-6F175D3DCCD1}">
              <a14:hiddenFill xmlns:a14="http://schemas.microsoft.com/office/drawing/2010/main">
                <a:noFill/>
              </a14:hiddenFill>
            </a:ext>
          </a:extLst>
        </p:spPr>
      </p:cxnSp>
      <p:sp>
        <p:nvSpPr>
          <p:cNvPr id="11270" name="Title Placeholder 1"/>
          <p:cNvSpPr>
            <a:spLocks noGrp="1"/>
          </p:cNvSpPr>
          <p:nvPr>
            <p:ph type="title"/>
          </p:nvPr>
        </p:nvSpPr>
        <p:spPr bwMode="auto">
          <a:xfrm>
            <a:off x="628650" y="103188"/>
            <a:ext cx="7886700"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7" tIns="35650" rIns="71297" bIns="35650" numCol="1" anchor="b" anchorCtr="0" compatLnSpc="1">
            <a:prstTxWarp prst="textNoShape">
              <a:avLst/>
            </a:prstTxWarp>
          </a:bodyPr>
          <a:lstStyle/>
          <a:p>
            <a:pPr lvl="0"/>
            <a:r>
              <a:rPr lang="en-US" altLang="en-US" smtClean="0"/>
              <a:t>CLICK TO EDIT MASTER TITLE STYLE</a:t>
            </a:r>
          </a:p>
        </p:txBody>
      </p:sp>
      <p:sp>
        <p:nvSpPr>
          <p:cNvPr id="11271" name="Text Placeholder 2"/>
          <p:cNvSpPr>
            <a:spLocks noGrp="1"/>
          </p:cNvSpPr>
          <p:nvPr>
            <p:ph type="body" idx="1"/>
          </p:nvPr>
        </p:nvSpPr>
        <p:spPr bwMode="auto">
          <a:xfrm>
            <a:off x="628650" y="1184011"/>
            <a:ext cx="7886700"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97" tIns="35650" rIns="71297" bIns="356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065882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700">
          <a:solidFill>
            <a:schemeClr val="tx1"/>
          </a:solidFill>
          <a:latin typeface="+mj-lt"/>
          <a:ea typeface="+mj-ea"/>
          <a:cs typeface="+mj-cs"/>
        </a:defRPr>
      </a:lvl1pPr>
      <a:lvl2pPr algn="l" rtl="0" eaLnBrk="0" fontAlgn="base" hangingPunct="0">
        <a:lnSpc>
          <a:spcPct val="90000"/>
        </a:lnSpc>
        <a:spcBef>
          <a:spcPct val="0"/>
        </a:spcBef>
        <a:spcAft>
          <a:spcPct val="0"/>
        </a:spcAft>
        <a:defRPr sz="1700">
          <a:solidFill>
            <a:schemeClr val="tx1"/>
          </a:solidFill>
          <a:latin typeface="Calibri" pitchFamily="34" charset="0"/>
        </a:defRPr>
      </a:lvl2pPr>
      <a:lvl3pPr algn="l" rtl="0" eaLnBrk="0" fontAlgn="base" hangingPunct="0">
        <a:lnSpc>
          <a:spcPct val="90000"/>
        </a:lnSpc>
        <a:spcBef>
          <a:spcPct val="0"/>
        </a:spcBef>
        <a:spcAft>
          <a:spcPct val="0"/>
        </a:spcAft>
        <a:defRPr sz="1700">
          <a:solidFill>
            <a:schemeClr val="tx1"/>
          </a:solidFill>
          <a:latin typeface="Calibri" pitchFamily="34" charset="0"/>
        </a:defRPr>
      </a:lvl3pPr>
      <a:lvl4pPr algn="l" rtl="0" eaLnBrk="0" fontAlgn="base" hangingPunct="0">
        <a:lnSpc>
          <a:spcPct val="90000"/>
        </a:lnSpc>
        <a:spcBef>
          <a:spcPct val="0"/>
        </a:spcBef>
        <a:spcAft>
          <a:spcPct val="0"/>
        </a:spcAft>
        <a:defRPr sz="1700">
          <a:solidFill>
            <a:schemeClr val="tx1"/>
          </a:solidFill>
          <a:latin typeface="Calibri" pitchFamily="34" charset="0"/>
        </a:defRPr>
      </a:lvl4pPr>
      <a:lvl5pPr algn="l" rtl="0" eaLnBrk="0" fontAlgn="base" hangingPunct="0">
        <a:lnSpc>
          <a:spcPct val="90000"/>
        </a:lnSpc>
        <a:spcBef>
          <a:spcPct val="0"/>
        </a:spcBef>
        <a:spcAft>
          <a:spcPct val="0"/>
        </a:spcAft>
        <a:defRPr sz="1700">
          <a:solidFill>
            <a:schemeClr val="tx1"/>
          </a:solidFill>
          <a:latin typeface="Calibri" pitchFamily="34" charset="0"/>
        </a:defRPr>
      </a:lvl5pPr>
      <a:lvl6pPr marL="356490" algn="l" rtl="0" eaLnBrk="0" fontAlgn="base" hangingPunct="0">
        <a:lnSpc>
          <a:spcPct val="90000"/>
        </a:lnSpc>
        <a:spcBef>
          <a:spcPct val="0"/>
        </a:spcBef>
        <a:spcAft>
          <a:spcPct val="0"/>
        </a:spcAft>
        <a:defRPr sz="1700">
          <a:solidFill>
            <a:schemeClr val="tx1"/>
          </a:solidFill>
          <a:latin typeface="Calibri" pitchFamily="34" charset="0"/>
        </a:defRPr>
      </a:lvl6pPr>
      <a:lvl7pPr marL="712975" algn="l" rtl="0" eaLnBrk="0" fontAlgn="base" hangingPunct="0">
        <a:lnSpc>
          <a:spcPct val="90000"/>
        </a:lnSpc>
        <a:spcBef>
          <a:spcPct val="0"/>
        </a:spcBef>
        <a:spcAft>
          <a:spcPct val="0"/>
        </a:spcAft>
        <a:defRPr sz="1700">
          <a:solidFill>
            <a:schemeClr val="tx1"/>
          </a:solidFill>
          <a:latin typeface="Calibri" pitchFamily="34" charset="0"/>
        </a:defRPr>
      </a:lvl7pPr>
      <a:lvl8pPr marL="1069463" algn="l" rtl="0" eaLnBrk="0" fontAlgn="base" hangingPunct="0">
        <a:lnSpc>
          <a:spcPct val="90000"/>
        </a:lnSpc>
        <a:spcBef>
          <a:spcPct val="0"/>
        </a:spcBef>
        <a:spcAft>
          <a:spcPct val="0"/>
        </a:spcAft>
        <a:defRPr sz="1700">
          <a:solidFill>
            <a:schemeClr val="tx1"/>
          </a:solidFill>
          <a:latin typeface="Calibri" pitchFamily="34" charset="0"/>
        </a:defRPr>
      </a:lvl8pPr>
      <a:lvl9pPr marL="1425951" algn="l" rtl="0" eaLnBrk="0" fontAlgn="base" hangingPunct="0">
        <a:lnSpc>
          <a:spcPct val="90000"/>
        </a:lnSpc>
        <a:spcBef>
          <a:spcPct val="0"/>
        </a:spcBef>
        <a:spcAft>
          <a:spcPct val="0"/>
        </a:spcAft>
        <a:defRPr sz="1700">
          <a:solidFill>
            <a:schemeClr val="tx1"/>
          </a:solidFill>
          <a:latin typeface="Calibri" pitchFamily="34" charset="0"/>
        </a:defRPr>
      </a:lvl9pPr>
    </p:titleStyle>
    <p:bodyStyle>
      <a:lvl1pPr marL="178245" indent="-178245" algn="l" rtl="0" eaLnBrk="0" fontAlgn="base" hangingPunct="0">
        <a:lnSpc>
          <a:spcPct val="90000"/>
        </a:lnSpc>
        <a:spcBef>
          <a:spcPts val="780"/>
        </a:spcBef>
        <a:spcAft>
          <a:spcPct val="0"/>
        </a:spcAft>
        <a:buFont typeface="Arial" pitchFamily="34" charset="0"/>
        <a:buChar char="•"/>
        <a:defRPr sz="2200">
          <a:solidFill>
            <a:schemeClr val="tx1"/>
          </a:solidFill>
          <a:latin typeface="+mn-lt"/>
          <a:ea typeface="+mn-ea"/>
          <a:cs typeface="+mn-cs"/>
        </a:defRPr>
      </a:lvl1pPr>
      <a:lvl2pPr marL="534734" indent="-178245" algn="l" rtl="0" eaLnBrk="0" fontAlgn="base" hangingPunct="0">
        <a:lnSpc>
          <a:spcPct val="90000"/>
        </a:lnSpc>
        <a:spcBef>
          <a:spcPts val="390"/>
        </a:spcBef>
        <a:spcAft>
          <a:spcPct val="0"/>
        </a:spcAft>
        <a:buFont typeface="Arial" pitchFamily="34" charset="0"/>
        <a:buChar char="•"/>
        <a:defRPr sz="1900">
          <a:solidFill>
            <a:schemeClr val="tx1"/>
          </a:solidFill>
          <a:latin typeface="+mn-lt"/>
        </a:defRPr>
      </a:lvl2pPr>
      <a:lvl3pPr marL="891219" indent="-178245" algn="l" rtl="0" eaLnBrk="0" fontAlgn="base" hangingPunct="0">
        <a:lnSpc>
          <a:spcPct val="90000"/>
        </a:lnSpc>
        <a:spcBef>
          <a:spcPts val="390"/>
        </a:spcBef>
        <a:spcAft>
          <a:spcPct val="0"/>
        </a:spcAft>
        <a:buFont typeface="Arial" pitchFamily="34" charset="0"/>
        <a:buChar char="•"/>
        <a:defRPr sz="1600">
          <a:solidFill>
            <a:schemeClr val="tx1"/>
          </a:solidFill>
          <a:latin typeface="+mn-lt"/>
        </a:defRPr>
      </a:lvl3pPr>
      <a:lvl4pPr marL="1247706"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4pPr>
      <a:lvl5pPr marL="1604195"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5pPr>
      <a:lvl6pPr marL="1960684"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6pPr>
      <a:lvl7pPr marL="2317173"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7pPr>
      <a:lvl8pPr marL="2673657"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8pPr>
      <a:lvl9pPr marL="3030145" indent="-178245" algn="l" rtl="0" eaLnBrk="0" fontAlgn="base" hangingPunct="0">
        <a:lnSpc>
          <a:spcPct val="90000"/>
        </a:lnSpc>
        <a:spcBef>
          <a:spcPts val="390"/>
        </a:spcBef>
        <a:spcAft>
          <a:spcPct val="0"/>
        </a:spcAft>
        <a:buFont typeface="Arial" pitchFamily="34" charset="0"/>
        <a:buChar char="•"/>
        <a:defRPr>
          <a:solidFill>
            <a:schemeClr val="tx1"/>
          </a:solidFill>
          <a:latin typeface="+mn-lt"/>
        </a:defRPr>
      </a:lvl9pPr>
    </p:bodyStyle>
    <p:otherStyle>
      <a:defPPr>
        <a:defRPr lang="en-US"/>
      </a:defPPr>
      <a:lvl1pPr marL="0" algn="l" defTabSz="712975" rtl="0" eaLnBrk="1" latinLnBrk="0" hangingPunct="1">
        <a:defRPr sz="1400" kern="1200">
          <a:solidFill>
            <a:schemeClr val="tx1"/>
          </a:solidFill>
          <a:latin typeface="+mn-lt"/>
          <a:ea typeface="+mn-ea"/>
          <a:cs typeface="+mn-cs"/>
        </a:defRPr>
      </a:lvl1pPr>
      <a:lvl2pPr marL="356490" algn="l" defTabSz="712975" rtl="0" eaLnBrk="1" latinLnBrk="0" hangingPunct="1">
        <a:defRPr sz="1400" kern="1200">
          <a:solidFill>
            <a:schemeClr val="tx1"/>
          </a:solidFill>
          <a:latin typeface="+mn-lt"/>
          <a:ea typeface="+mn-ea"/>
          <a:cs typeface="+mn-cs"/>
        </a:defRPr>
      </a:lvl2pPr>
      <a:lvl3pPr marL="712975" algn="l" defTabSz="712975" rtl="0" eaLnBrk="1" latinLnBrk="0" hangingPunct="1">
        <a:defRPr sz="1400" kern="1200">
          <a:solidFill>
            <a:schemeClr val="tx1"/>
          </a:solidFill>
          <a:latin typeface="+mn-lt"/>
          <a:ea typeface="+mn-ea"/>
          <a:cs typeface="+mn-cs"/>
        </a:defRPr>
      </a:lvl3pPr>
      <a:lvl4pPr marL="1069463" algn="l" defTabSz="712975" rtl="0" eaLnBrk="1" latinLnBrk="0" hangingPunct="1">
        <a:defRPr sz="1400" kern="1200">
          <a:solidFill>
            <a:schemeClr val="tx1"/>
          </a:solidFill>
          <a:latin typeface="+mn-lt"/>
          <a:ea typeface="+mn-ea"/>
          <a:cs typeface="+mn-cs"/>
        </a:defRPr>
      </a:lvl4pPr>
      <a:lvl5pPr marL="1425951" algn="l" defTabSz="712975" rtl="0" eaLnBrk="1" latinLnBrk="0" hangingPunct="1">
        <a:defRPr sz="1400" kern="1200">
          <a:solidFill>
            <a:schemeClr val="tx1"/>
          </a:solidFill>
          <a:latin typeface="+mn-lt"/>
          <a:ea typeface="+mn-ea"/>
          <a:cs typeface="+mn-cs"/>
        </a:defRPr>
      </a:lvl5pPr>
      <a:lvl6pPr marL="1782440" algn="l" defTabSz="712975" rtl="0" eaLnBrk="1" latinLnBrk="0" hangingPunct="1">
        <a:defRPr sz="1400" kern="1200">
          <a:solidFill>
            <a:schemeClr val="tx1"/>
          </a:solidFill>
          <a:latin typeface="+mn-lt"/>
          <a:ea typeface="+mn-ea"/>
          <a:cs typeface="+mn-cs"/>
        </a:defRPr>
      </a:lvl6pPr>
      <a:lvl7pPr marL="2138928" algn="l" defTabSz="712975" rtl="0" eaLnBrk="1" latinLnBrk="0" hangingPunct="1">
        <a:defRPr sz="1400" kern="1200">
          <a:solidFill>
            <a:schemeClr val="tx1"/>
          </a:solidFill>
          <a:latin typeface="+mn-lt"/>
          <a:ea typeface="+mn-ea"/>
          <a:cs typeface="+mn-cs"/>
        </a:defRPr>
      </a:lvl7pPr>
      <a:lvl8pPr marL="2495413" algn="l" defTabSz="712975" rtl="0" eaLnBrk="1" latinLnBrk="0" hangingPunct="1">
        <a:defRPr sz="1400" kern="1200">
          <a:solidFill>
            <a:schemeClr val="tx1"/>
          </a:solidFill>
          <a:latin typeface="+mn-lt"/>
          <a:ea typeface="+mn-ea"/>
          <a:cs typeface="+mn-cs"/>
        </a:defRPr>
      </a:lvl8pPr>
      <a:lvl9pPr marL="2851902" algn="l" defTabSz="71297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28650" y="103188"/>
            <a:ext cx="7886700"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03" tIns="35652" rIns="71303" bIns="35652" numCol="1" anchor="b"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628650" y="1184011"/>
            <a:ext cx="7886700"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03" tIns="35652" rIns="71303" bIns="3565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7157306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700">
          <a:solidFill>
            <a:schemeClr val="tx1"/>
          </a:solidFill>
          <a:latin typeface="+mj-lt"/>
          <a:ea typeface="+mj-ea"/>
          <a:cs typeface="+mj-cs"/>
        </a:defRPr>
      </a:lvl1pPr>
      <a:lvl2pPr algn="l" rtl="0" eaLnBrk="0" fontAlgn="base" hangingPunct="0">
        <a:lnSpc>
          <a:spcPct val="90000"/>
        </a:lnSpc>
        <a:spcBef>
          <a:spcPct val="0"/>
        </a:spcBef>
        <a:spcAft>
          <a:spcPct val="0"/>
        </a:spcAft>
        <a:defRPr sz="1700">
          <a:solidFill>
            <a:schemeClr val="tx1"/>
          </a:solidFill>
          <a:latin typeface="Calibri" pitchFamily="34" charset="0"/>
        </a:defRPr>
      </a:lvl2pPr>
      <a:lvl3pPr algn="l" rtl="0" eaLnBrk="0" fontAlgn="base" hangingPunct="0">
        <a:lnSpc>
          <a:spcPct val="90000"/>
        </a:lnSpc>
        <a:spcBef>
          <a:spcPct val="0"/>
        </a:spcBef>
        <a:spcAft>
          <a:spcPct val="0"/>
        </a:spcAft>
        <a:defRPr sz="1700">
          <a:solidFill>
            <a:schemeClr val="tx1"/>
          </a:solidFill>
          <a:latin typeface="Calibri" pitchFamily="34" charset="0"/>
        </a:defRPr>
      </a:lvl3pPr>
      <a:lvl4pPr algn="l" rtl="0" eaLnBrk="0" fontAlgn="base" hangingPunct="0">
        <a:lnSpc>
          <a:spcPct val="90000"/>
        </a:lnSpc>
        <a:spcBef>
          <a:spcPct val="0"/>
        </a:spcBef>
        <a:spcAft>
          <a:spcPct val="0"/>
        </a:spcAft>
        <a:defRPr sz="1700">
          <a:solidFill>
            <a:schemeClr val="tx1"/>
          </a:solidFill>
          <a:latin typeface="Calibri" pitchFamily="34" charset="0"/>
        </a:defRPr>
      </a:lvl4pPr>
      <a:lvl5pPr algn="l" rtl="0" eaLnBrk="0" fontAlgn="base" hangingPunct="0">
        <a:lnSpc>
          <a:spcPct val="90000"/>
        </a:lnSpc>
        <a:spcBef>
          <a:spcPct val="0"/>
        </a:spcBef>
        <a:spcAft>
          <a:spcPct val="0"/>
        </a:spcAft>
        <a:defRPr sz="1700">
          <a:solidFill>
            <a:schemeClr val="tx1"/>
          </a:solidFill>
          <a:latin typeface="Calibri" pitchFamily="34" charset="0"/>
        </a:defRPr>
      </a:lvl5pPr>
      <a:lvl6pPr marL="356518" algn="l" rtl="0" eaLnBrk="0" fontAlgn="base" hangingPunct="0">
        <a:lnSpc>
          <a:spcPct val="90000"/>
        </a:lnSpc>
        <a:spcBef>
          <a:spcPct val="0"/>
        </a:spcBef>
        <a:spcAft>
          <a:spcPct val="0"/>
        </a:spcAft>
        <a:defRPr sz="1700">
          <a:solidFill>
            <a:schemeClr val="tx1"/>
          </a:solidFill>
          <a:latin typeface="Calibri" pitchFamily="34" charset="0"/>
        </a:defRPr>
      </a:lvl6pPr>
      <a:lvl7pPr marL="713032" algn="l" rtl="0" eaLnBrk="0" fontAlgn="base" hangingPunct="0">
        <a:lnSpc>
          <a:spcPct val="90000"/>
        </a:lnSpc>
        <a:spcBef>
          <a:spcPct val="0"/>
        </a:spcBef>
        <a:spcAft>
          <a:spcPct val="0"/>
        </a:spcAft>
        <a:defRPr sz="1700">
          <a:solidFill>
            <a:schemeClr val="tx1"/>
          </a:solidFill>
          <a:latin typeface="Calibri" pitchFamily="34" charset="0"/>
        </a:defRPr>
      </a:lvl7pPr>
      <a:lvl8pPr marL="1069548" algn="l" rtl="0" eaLnBrk="0" fontAlgn="base" hangingPunct="0">
        <a:lnSpc>
          <a:spcPct val="90000"/>
        </a:lnSpc>
        <a:spcBef>
          <a:spcPct val="0"/>
        </a:spcBef>
        <a:spcAft>
          <a:spcPct val="0"/>
        </a:spcAft>
        <a:defRPr sz="1700">
          <a:solidFill>
            <a:schemeClr val="tx1"/>
          </a:solidFill>
          <a:latin typeface="Calibri" pitchFamily="34" charset="0"/>
        </a:defRPr>
      </a:lvl8pPr>
      <a:lvl9pPr marL="1426065" algn="l" rtl="0" eaLnBrk="0" fontAlgn="base" hangingPunct="0">
        <a:lnSpc>
          <a:spcPct val="90000"/>
        </a:lnSpc>
        <a:spcBef>
          <a:spcPct val="0"/>
        </a:spcBef>
        <a:spcAft>
          <a:spcPct val="0"/>
        </a:spcAft>
        <a:defRPr sz="1700">
          <a:solidFill>
            <a:schemeClr val="tx1"/>
          </a:solidFill>
          <a:latin typeface="Calibri" pitchFamily="34" charset="0"/>
        </a:defRPr>
      </a:lvl9pPr>
    </p:titleStyle>
    <p:bodyStyle>
      <a:lvl1pPr marL="178259" indent="-178259" algn="l" rtl="0" eaLnBrk="0" fontAlgn="base" hangingPunct="0">
        <a:lnSpc>
          <a:spcPct val="90000"/>
        </a:lnSpc>
        <a:spcBef>
          <a:spcPts val="780"/>
        </a:spcBef>
        <a:spcAft>
          <a:spcPct val="0"/>
        </a:spcAft>
        <a:buFont typeface="Arial" pitchFamily="34" charset="0"/>
        <a:buChar char="•"/>
        <a:defRPr sz="2200">
          <a:solidFill>
            <a:schemeClr val="tx1"/>
          </a:solidFill>
          <a:latin typeface="+mn-lt"/>
          <a:ea typeface="+mn-ea"/>
          <a:cs typeface="+mn-cs"/>
        </a:defRPr>
      </a:lvl1pPr>
      <a:lvl2pPr marL="534777" indent="-178259" algn="l" rtl="0" eaLnBrk="0" fontAlgn="base" hangingPunct="0">
        <a:lnSpc>
          <a:spcPct val="90000"/>
        </a:lnSpc>
        <a:spcBef>
          <a:spcPts val="390"/>
        </a:spcBef>
        <a:spcAft>
          <a:spcPct val="0"/>
        </a:spcAft>
        <a:buFont typeface="Arial" pitchFamily="34" charset="0"/>
        <a:buChar char="•"/>
        <a:defRPr sz="1900">
          <a:solidFill>
            <a:schemeClr val="tx1"/>
          </a:solidFill>
          <a:latin typeface="+mn-lt"/>
        </a:defRPr>
      </a:lvl2pPr>
      <a:lvl3pPr marL="891290" indent="-178259" algn="l" rtl="0" eaLnBrk="0" fontAlgn="base" hangingPunct="0">
        <a:lnSpc>
          <a:spcPct val="90000"/>
        </a:lnSpc>
        <a:spcBef>
          <a:spcPts val="390"/>
        </a:spcBef>
        <a:spcAft>
          <a:spcPct val="0"/>
        </a:spcAft>
        <a:buFont typeface="Arial" pitchFamily="34" charset="0"/>
        <a:buChar char="•"/>
        <a:defRPr sz="1600">
          <a:solidFill>
            <a:schemeClr val="tx1"/>
          </a:solidFill>
          <a:latin typeface="+mn-lt"/>
        </a:defRPr>
      </a:lvl3pPr>
      <a:lvl4pPr marL="1247806"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4pPr>
      <a:lvl5pPr marL="1604323"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5pPr>
      <a:lvl6pPr marL="1960840"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6pPr>
      <a:lvl7pPr marL="2317357"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7pPr>
      <a:lvl8pPr marL="2673871"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8pPr>
      <a:lvl9pPr marL="3030388" indent="-178259" algn="l" rtl="0" eaLnBrk="0" fontAlgn="base" hangingPunct="0">
        <a:lnSpc>
          <a:spcPct val="90000"/>
        </a:lnSpc>
        <a:spcBef>
          <a:spcPts val="390"/>
        </a:spcBef>
        <a:spcAft>
          <a:spcPct val="0"/>
        </a:spcAft>
        <a:buFont typeface="Arial" pitchFamily="34" charset="0"/>
        <a:buChar char="•"/>
        <a:defRPr>
          <a:solidFill>
            <a:schemeClr val="tx1"/>
          </a:solidFill>
          <a:latin typeface="+mn-lt"/>
        </a:defRPr>
      </a:lvl9pPr>
    </p:bodyStyle>
    <p:otherStyle>
      <a:defPPr>
        <a:defRPr lang="en-US"/>
      </a:defPPr>
      <a:lvl1pPr marL="0" algn="l" defTabSz="713032" rtl="0" eaLnBrk="1" latinLnBrk="0" hangingPunct="1">
        <a:defRPr sz="1400" kern="1200">
          <a:solidFill>
            <a:schemeClr val="tx1"/>
          </a:solidFill>
          <a:latin typeface="+mn-lt"/>
          <a:ea typeface="+mn-ea"/>
          <a:cs typeface="+mn-cs"/>
        </a:defRPr>
      </a:lvl1pPr>
      <a:lvl2pPr marL="356518" algn="l" defTabSz="713032" rtl="0" eaLnBrk="1" latinLnBrk="0" hangingPunct="1">
        <a:defRPr sz="1400" kern="1200">
          <a:solidFill>
            <a:schemeClr val="tx1"/>
          </a:solidFill>
          <a:latin typeface="+mn-lt"/>
          <a:ea typeface="+mn-ea"/>
          <a:cs typeface="+mn-cs"/>
        </a:defRPr>
      </a:lvl2pPr>
      <a:lvl3pPr marL="713032" algn="l" defTabSz="713032" rtl="0" eaLnBrk="1" latinLnBrk="0" hangingPunct="1">
        <a:defRPr sz="1400" kern="1200">
          <a:solidFill>
            <a:schemeClr val="tx1"/>
          </a:solidFill>
          <a:latin typeface="+mn-lt"/>
          <a:ea typeface="+mn-ea"/>
          <a:cs typeface="+mn-cs"/>
        </a:defRPr>
      </a:lvl3pPr>
      <a:lvl4pPr marL="1069548" algn="l" defTabSz="713032" rtl="0" eaLnBrk="1" latinLnBrk="0" hangingPunct="1">
        <a:defRPr sz="1400" kern="1200">
          <a:solidFill>
            <a:schemeClr val="tx1"/>
          </a:solidFill>
          <a:latin typeface="+mn-lt"/>
          <a:ea typeface="+mn-ea"/>
          <a:cs typeface="+mn-cs"/>
        </a:defRPr>
      </a:lvl4pPr>
      <a:lvl5pPr marL="1426065" algn="l" defTabSz="713032" rtl="0" eaLnBrk="1" latinLnBrk="0" hangingPunct="1">
        <a:defRPr sz="1400" kern="1200">
          <a:solidFill>
            <a:schemeClr val="tx1"/>
          </a:solidFill>
          <a:latin typeface="+mn-lt"/>
          <a:ea typeface="+mn-ea"/>
          <a:cs typeface="+mn-cs"/>
        </a:defRPr>
      </a:lvl5pPr>
      <a:lvl6pPr marL="1782582" algn="l" defTabSz="713032" rtl="0" eaLnBrk="1" latinLnBrk="0" hangingPunct="1">
        <a:defRPr sz="1400" kern="1200">
          <a:solidFill>
            <a:schemeClr val="tx1"/>
          </a:solidFill>
          <a:latin typeface="+mn-lt"/>
          <a:ea typeface="+mn-ea"/>
          <a:cs typeface="+mn-cs"/>
        </a:defRPr>
      </a:lvl6pPr>
      <a:lvl7pPr marL="2139099" algn="l" defTabSz="713032" rtl="0" eaLnBrk="1" latinLnBrk="0" hangingPunct="1">
        <a:defRPr sz="1400" kern="1200">
          <a:solidFill>
            <a:schemeClr val="tx1"/>
          </a:solidFill>
          <a:latin typeface="+mn-lt"/>
          <a:ea typeface="+mn-ea"/>
          <a:cs typeface="+mn-cs"/>
        </a:defRPr>
      </a:lvl7pPr>
      <a:lvl8pPr marL="2495612" algn="l" defTabSz="713032" rtl="0" eaLnBrk="1" latinLnBrk="0" hangingPunct="1">
        <a:defRPr sz="1400" kern="1200">
          <a:solidFill>
            <a:schemeClr val="tx1"/>
          </a:solidFill>
          <a:latin typeface="+mn-lt"/>
          <a:ea typeface="+mn-ea"/>
          <a:cs typeface="+mn-cs"/>
        </a:defRPr>
      </a:lvl8pPr>
      <a:lvl9pPr marL="2852130" algn="l" defTabSz="7130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topworkplaces.com/frontend.php/regional-list/map/jsonlin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rOIQ5968Ph0"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3600" y="1503931"/>
            <a:ext cx="3620655" cy="2301950"/>
          </a:xfrm>
        </p:spPr>
        <p:txBody>
          <a:bodyPr/>
          <a:lstStyle/>
          <a:p>
            <a:r>
              <a:rPr lang="en-US" sz="3200" dirty="0"/>
              <a:t>KUSD</a:t>
            </a:r>
            <a:br>
              <a:rPr lang="en-US" sz="3200" dirty="0"/>
            </a:br>
            <a:r>
              <a:rPr lang="en-US" sz="3200" dirty="0"/>
              <a:t>Employee Survey Summary</a:t>
            </a:r>
            <a:br>
              <a:rPr lang="en-US" sz="3200" dirty="0"/>
            </a:br>
            <a:r>
              <a:rPr lang="en-US" sz="3200" dirty="0">
                <a:solidFill>
                  <a:srgbClr val="FF0000"/>
                </a:solidFill>
              </a:rPr>
              <a:t>KTEC</a:t>
            </a:r>
            <a:br>
              <a:rPr lang="en-US" sz="3200" dirty="0">
                <a:solidFill>
                  <a:srgbClr val="FF0000"/>
                </a:solidFill>
              </a:rPr>
            </a:br>
            <a:r>
              <a:rPr lang="en-US" sz="3200" dirty="0">
                <a:solidFill>
                  <a:srgbClr val="FF0000"/>
                </a:solidFill>
              </a:rPr>
              <a:t>East</a:t>
            </a:r>
          </a:p>
        </p:txBody>
      </p:sp>
      <p:sp>
        <p:nvSpPr>
          <p:cNvPr id="2" name="TextBox 1"/>
          <p:cNvSpPr txBox="1"/>
          <p:nvPr/>
        </p:nvSpPr>
        <p:spPr>
          <a:xfrm>
            <a:off x="4673600" y="4344106"/>
            <a:ext cx="3620655" cy="1200290"/>
          </a:xfrm>
          <a:prstGeom prst="rect">
            <a:avLst/>
          </a:prstGeom>
          <a:noFill/>
        </p:spPr>
        <p:txBody>
          <a:bodyPr wrap="square" lIns="91404" tIns="45701" rIns="91404" bIns="45701" rtlCol="0">
            <a:spAutoFit/>
          </a:bodyPr>
          <a:lstStyle/>
          <a:p>
            <a:pPr algn="r"/>
            <a:r>
              <a:rPr lang="en-US" i="1" dirty="0">
                <a:solidFill>
                  <a:schemeClr val="tx1">
                    <a:lumMod val="10000"/>
                    <a:lumOff val="90000"/>
                  </a:schemeClr>
                </a:solidFill>
              </a:rPr>
              <a:t>KUSD Mission: Provide excellent, challenging learning opportunities and experiences that prepare each student for success</a:t>
            </a:r>
            <a:r>
              <a:rPr lang="en-US" i="1" dirty="0" smtClean="0">
                <a:solidFill>
                  <a:schemeClr val="tx1">
                    <a:lumMod val="10000"/>
                    <a:lumOff val="90000"/>
                  </a:schemeClr>
                </a:solidFill>
              </a:rPr>
              <a:t>.</a:t>
            </a:r>
            <a:endParaRPr lang="en-US" dirty="0">
              <a:solidFill>
                <a:schemeClr val="tx1">
                  <a:lumMod val="10000"/>
                  <a:lumOff val="90000"/>
                </a:schemeClr>
              </a:solidFill>
            </a:endParaRPr>
          </a:p>
        </p:txBody>
      </p:sp>
    </p:spTree>
    <p:extLst>
      <p:ext uri="{BB962C8B-B14F-4D97-AF65-F5344CB8AC3E}">
        <p14:creationId xmlns:p14="http://schemas.microsoft.com/office/powerpoint/2010/main" val="335108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ltLang="en-US" smtClean="0"/>
              <a:t>OrgHealth</a:t>
            </a:r>
          </a:p>
        </p:txBody>
      </p:sp>
      <p:sp>
        <p:nvSpPr>
          <p:cNvPr id="18435"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KTEC(EAST)’s </a:t>
            </a:r>
            <a:r>
              <a:rPr lang="en-US" altLang="en-US" sz="1100">
                <a:solidFill>
                  <a:srgbClr val="414042"/>
                </a:solidFill>
                <a:latin typeface="Arial" pitchFamily="34" charset="0"/>
                <a:ea typeface="MS PGothic" pitchFamily="34" charset="-128"/>
                <a:cs typeface="Arial" pitchFamily="34" charset="0"/>
              </a:rPr>
              <a:t>score for each statement (in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a:t>
            </a:r>
            <a:r>
              <a:rPr lang="en-US" altLang="en-US" sz="1100" b="1">
                <a:solidFill>
                  <a:srgbClr val="414042"/>
                </a:solidFill>
                <a:latin typeface="Arial" pitchFamily="34" charset="0"/>
                <a:ea typeface="MS PGothic" pitchFamily="34" charset="-128"/>
                <a:cs typeface="Arial" pitchFamily="34" charset="0"/>
              </a:rPr>
              <a:t>KUSD </a:t>
            </a:r>
            <a:r>
              <a:rPr lang="en-US" altLang="en-US" sz="1100">
                <a:solidFill>
                  <a:srgbClr val="414042"/>
                </a:solidFill>
                <a:latin typeface="Arial" pitchFamily="34" charset="0"/>
                <a:ea typeface="MS PGothic" pitchFamily="34" charset="-128"/>
                <a:cs typeface="Arial" pitchFamily="34" charset="0"/>
              </a:rPr>
              <a:t>(in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KTEC(EAST)'s score for each statement to your previous survey.</a:t>
            </a:r>
          </a:p>
        </p:txBody>
      </p:sp>
      <p:sp>
        <p:nvSpPr>
          <p:cNvPr id="18436" name="TextBox 8"/>
          <p:cNvSpPr txBox="1">
            <a:spLocks noChangeArrowheads="1"/>
          </p:cNvSpPr>
          <p:nvPr/>
        </p:nvSpPr>
        <p:spPr bwMode="auto">
          <a:xfrm>
            <a:off x="8039110" y="349252"/>
            <a:ext cx="8810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a:solidFill>
                  <a:srgbClr val="2FABBB"/>
                </a:solidFill>
                <a:latin typeface="Arial" pitchFamily="34" charset="0"/>
                <a:cs typeface="Arial" pitchFamily="34" charset="0"/>
              </a:rPr>
              <a:t>My Manager</a:t>
            </a:r>
          </a:p>
        </p:txBody>
      </p:sp>
      <p:pic>
        <p:nvPicPr>
          <p:cNvPr id="18437"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35504" y="288406"/>
            <a:ext cx="265509" cy="29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Placeholder 6" descr="?b=5&amp;bt=company&amp;d=departmentId&amp;f=103&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18222" y="1053042"/>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37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r>
              <a:rPr lang="en-US" altLang="en-US" smtClean="0"/>
              <a:t>Most improved statements</a:t>
            </a:r>
          </a:p>
        </p:txBody>
      </p:sp>
      <p:sp>
        <p:nvSpPr>
          <p:cNvPr id="19459" name="Rectangle 3"/>
          <p:cNvSpPr>
            <a:spLocks noChangeArrowheads="1"/>
          </p:cNvSpPr>
          <p:nvPr/>
        </p:nvSpPr>
        <p:spPr bwMode="auto">
          <a:xfrm>
            <a:off x="691755" y="873125"/>
            <a:ext cx="1653778" cy="292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This chart shows </a:t>
            </a:r>
            <a:r>
              <a:rPr lang="en-US" altLang="en-US" sz="1100" b="1">
                <a:solidFill>
                  <a:srgbClr val="414042"/>
                </a:solidFill>
                <a:latin typeface="Arial" pitchFamily="34" charset="0"/>
                <a:cs typeface="Arial" pitchFamily="34" charset="0"/>
              </a:rPr>
              <a:t>KTEC(EAST)’s </a:t>
            </a:r>
            <a:r>
              <a:rPr lang="en-US" altLang="en-US" sz="1100">
                <a:solidFill>
                  <a:srgbClr val="414042"/>
                </a:solidFill>
                <a:latin typeface="Arial" pitchFamily="34" charset="0"/>
                <a:cs typeface="Arial" pitchFamily="34" charset="0"/>
              </a:rPr>
              <a:t>survey statements that have improved the most (or declined the least).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22558F"/>
                </a:solidFill>
                <a:latin typeface="Arial" pitchFamily="34" charset="0"/>
                <a:cs typeface="Arial" pitchFamily="34" charset="0"/>
              </a:rPr>
              <a:t>dark blue</a:t>
            </a:r>
            <a:r>
              <a:rPr lang="en-US" altLang="en-US" sz="1100" b="1">
                <a:solidFill>
                  <a:srgbClr val="648DB6"/>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on this chart show </a:t>
            </a:r>
            <a:r>
              <a:rPr lang="en-US" altLang="en-US" sz="1100" b="1">
                <a:solidFill>
                  <a:srgbClr val="414042"/>
                </a:solidFill>
                <a:latin typeface="Arial" pitchFamily="34" charset="0"/>
                <a:cs typeface="Arial" pitchFamily="34" charset="0"/>
              </a:rPr>
              <a:t>KTEC(EAST)’s </a:t>
            </a:r>
            <a:r>
              <a:rPr lang="en-US" altLang="en-US" sz="1100">
                <a:solidFill>
                  <a:srgbClr val="414042"/>
                </a:solidFill>
                <a:latin typeface="Arial" pitchFamily="34" charset="0"/>
                <a:cs typeface="Arial" pitchFamily="34" charset="0"/>
              </a:rPr>
              <a:t>average score on each statement.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648DB6"/>
                </a:solidFill>
                <a:latin typeface="Arial" pitchFamily="34" charset="0"/>
                <a:cs typeface="Arial" pitchFamily="34" charset="0"/>
              </a:rPr>
              <a:t>light blue</a:t>
            </a:r>
            <a:r>
              <a:rPr lang="en-US" altLang="en-US" sz="1100" b="1">
                <a:solidFill>
                  <a:srgbClr val="A0C5E9"/>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show </a:t>
            </a:r>
            <a:r>
              <a:rPr lang="en-US" altLang="en-US" sz="1100" b="1">
                <a:solidFill>
                  <a:srgbClr val="414042"/>
                </a:solidFill>
                <a:latin typeface="Arial" pitchFamily="34" charset="0"/>
                <a:cs typeface="Arial" pitchFamily="34" charset="0"/>
              </a:rPr>
              <a:t>KTEC(EAST)’s </a:t>
            </a:r>
            <a:r>
              <a:rPr lang="en-US" altLang="en-US" sz="1100">
                <a:solidFill>
                  <a:srgbClr val="414042"/>
                </a:solidFill>
                <a:latin typeface="Arial" pitchFamily="34" charset="0"/>
                <a:cs typeface="Arial" pitchFamily="34" charset="0"/>
              </a:rPr>
              <a:t>average score on each statement from your previous survey.</a:t>
            </a:r>
          </a:p>
        </p:txBody>
      </p:sp>
      <p:pic>
        <p:nvPicPr>
          <p:cNvPr id="19460" name="Picture Placeholder 6" descr="?b=-1&amp;bt=dataevent&amp;d=departmentId&amp;ft=tv&amp;g=statement&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8697" y="1001449"/>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63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altLang="en-US" smtClean="0"/>
              <a:t>Least improved statements</a:t>
            </a:r>
          </a:p>
        </p:txBody>
      </p:sp>
      <p:sp>
        <p:nvSpPr>
          <p:cNvPr id="20483" name="Rectangle 3"/>
          <p:cNvSpPr>
            <a:spLocks noChangeArrowheads="1"/>
          </p:cNvSpPr>
          <p:nvPr/>
        </p:nvSpPr>
        <p:spPr bwMode="auto">
          <a:xfrm>
            <a:off x="691755" y="873125"/>
            <a:ext cx="1653778" cy="292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This chart shows </a:t>
            </a:r>
            <a:r>
              <a:rPr lang="en-US" altLang="en-US" sz="1100" b="1">
                <a:solidFill>
                  <a:srgbClr val="414042"/>
                </a:solidFill>
                <a:latin typeface="Arial" pitchFamily="34" charset="0"/>
                <a:cs typeface="Arial" pitchFamily="34" charset="0"/>
              </a:rPr>
              <a:t>KTEC(EAST)’s </a:t>
            </a:r>
            <a:r>
              <a:rPr lang="en-US" altLang="en-US" sz="1100">
                <a:solidFill>
                  <a:srgbClr val="414042"/>
                </a:solidFill>
                <a:latin typeface="Arial" pitchFamily="34" charset="0"/>
                <a:cs typeface="Arial" pitchFamily="34" charset="0"/>
              </a:rPr>
              <a:t>survey statements that have improved the least (or declined the most).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22558F"/>
                </a:solidFill>
                <a:latin typeface="Arial" pitchFamily="34" charset="0"/>
                <a:cs typeface="Arial" pitchFamily="34" charset="0"/>
              </a:rPr>
              <a:t>dark blue</a:t>
            </a:r>
            <a:r>
              <a:rPr lang="en-US" altLang="en-US" sz="1100" b="1">
                <a:solidFill>
                  <a:srgbClr val="648DB6"/>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on this chart show </a:t>
            </a:r>
            <a:r>
              <a:rPr lang="en-US" altLang="en-US" sz="1100" b="1">
                <a:solidFill>
                  <a:srgbClr val="414042"/>
                </a:solidFill>
                <a:latin typeface="Arial" pitchFamily="34" charset="0"/>
                <a:cs typeface="Arial" pitchFamily="34" charset="0"/>
              </a:rPr>
              <a:t>KTEC(EAST)’s </a:t>
            </a:r>
            <a:r>
              <a:rPr lang="en-US" altLang="en-US" sz="1100">
                <a:solidFill>
                  <a:srgbClr val="414042"/>
                </a:solidFill>
                <a:latin typeface="Arial" pitchFamily="34" charset="0"/>
                <a:cs typeface="Arial" pitchFamily="34" charset="0"/>
              </a:rPr>
              <a:t>average score on each statement. </a:t>
            </a:r>
          </a:p>
          <a:p>
            <a:pPr defTabSz="713032" fontAlgn="base">
              <a:lnSpc>
                <a:spcPct val="100000"/>
              </a:lnSpc>
              <a:spcBef>
                <a:spcPct val="0"/>
              </a:spcBef>
              <a:spcAft>
                <a:spcPct val="0"/>
              </a:spcAft>
              <a:buNone/>
            </a:pPr>
            <a:endParaRPr lang="en-US" altLang="en-US" sz="1100">
              <a:solidFill>
                <a:srgbClr val="414042"/>
              </a:solidFill>
              <a:latin typeface="Arial" pitchFamily="34" charset="0"/>
              <a:cs typeface="Arial" pitchFamily="34" charset="0"/>
            </a:endParaRPr>
          </a:p>
          <a:p>
            <a:pPr defTabSz="713032" fontAlgn="base">
              <a:lnSpc>
                <a:spcPct val="100000"/>
              </a:lnSpc>
              <a:spcBef>
                <a:spcPct val="0"/>
              </a:spcBef>
              <a:spcAft>
                <a:spcPct val="0"/>
              </a:spcAft>
              <a:buNone/>
            </a:pPr>
            <a:r>
              <a:rPr lang="en-US" altLang="en-US" sz="1100">
                <a:solidFill>
                  <a:srgbClr val="414042"/>
                </a:solidFill>
                <a:latin typeface="Arial" pitchFamily="34" charset="0"/>
                <a:cs typeface="Arial" pitchFamily="34" charset="0"/>
              </a:rPr>
              <a:t>The </a:t>
            </a:r>
            <a:r>
              <a:rPr lang="en-US" altLang="en-US" sz="1100" b="1">
                <a:solidFill>
                  <a:srgbClr val="648DB6"/>
                </a:solidFill>
                <a:latin typeface="Arial" pitchFamily="34" charset="0"/>
                <a:cs typeface="Arial" pitchFamily="34" charset="0"/>
              </a:rPr>
              <a:t>light blue</a:t>
            </a:r>
            <a:r>
              <a:rPr lang="en-US" altLang="en-US" sz="1100" b="1">
                <a:solidFill>
                  <a:srgbClr val="A0C5E9"/>
                </a:solidFill>
                <a:latin typeface="Arial" pitchFamily="34" charset="0"/>
                <a:cs typeface="Arial" pitchFamily="34" charset="0"/>
              </a:rPr>
              <a:t> </a:t>
            </a:r>
            <a:r>
              <a:rPr lang="en-US" altLang="en-US" sz="1100">
                <a:solidFill>
                  <a:srgbClr val="414042"/>
                </a:solidFill>
                <a:latin typeface="Arial" pitchFamily="34" charset="0"/>
                <a:cs typeface="Arial" pitchFamily="34" charset="0"/>
              </a:rPr>
              <a:t>bars show </a:t>
            </a:r>
            <a:r>
              <a:rPr lang="en-US" altLang="en-US" sz="1100" b="1">
                <a:solidFill>
                  <a:srgbClr val="414042"/>
                </a:solidFill>
                <a:latin typeface="Arial" pitchFamily="34" charset="0"/>
                <a:cs typeface="Arial" pitchFamily="34" charset="0"/>
              </a:rPr>
              <a:t>KTEC(EAST)’s </a:t>
            </a:r>
            <a:r>
              <a:rPr lang="en-US" altLang="en-US" sz="1100">
                <a:solidFill>
                  <a:srgbClr val="414042"/>
                </a:solidFill>
                <a:latin typeface="Arial" pitchFamily="34" charset="0"/>
                <a:cs typeface="Arial" pitchFamily="34" charset="0"/>
              </a:rPr>
              <a:t>average score on each statement from your previous survey.</a:t>
            </a:r>
          </a:p>
        </p:txBody>
      </p:sp>
      <p:pic>
        <p:nvPicPr>
          <p:cNvPr id="20484" name="Picture Placeholder 6" descr="?b=-1&amp;bt=dataevent&amp;d=departmentId&amp;ft=bv&amp;g=statement&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5829" y="805657"/>
            <a:ext cx="5580459" cy="413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44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9" y="-253996"/>
            <a:ext cx="5603081" cy="5978261"/>
          </a:xfrm>
          <a:prstGeom prst="rect">
            <a:avLst/>
          </a:prstGeom>
          <a:solidFill>
            <a:srgbClr val="2FABB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1300" tIns="35651" rIns="71300" bIns="35651"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713117" eaLnBrk="0" fontAlgn="base" hangingPunct="0">
              <a:lnSpc>
                <a:spcPct val="100000"/>
              </a:lnSpc>
              <a:spcBef>
                <a:spcPct val="0"/>
              </a:spcBef>
              <a:spcAft>
                <a:spcPct val="0"/>
              </a:spcAft>
              <a:buNone/>
            </a:pPr>
            <a:endParaRPr lang="en-US" altLang="en-US" sz="1400">
              <a:solidFill>
                <a:srgbClr val="EAE7DE"/>
              </a:solidFill>
            </a:endParaRPr>
          </a:p>
        </p:txBody>
      </p:sp>
      <p:pic>
        <p:nvPicPr>
          <p:cNvPr id="21507" name="Picture 2"/>
          <p:cNvPicPr>
            <a:picLocks noChangeAspect="1"/>
          </p:cNvPicPr>
          <p:nvPr/>
        </p:nvPicPr>
        <p:blipFill>
          <a:blip r:embed="rId2" cstate="email">
            <a:extLst>
              <a:ext uri="{28A0092B-C50C-407E-A947-70E740481C1C}">
                <a14:useLocalDpi xmlns:a14="http://schemas.microsoft.com/office/drawing/2010/main" val="0"/>
              </a:ext>
            </a:extLst>
          </a:blip>
          <a:srcRect l="-2" t="11424" r="41765" b="34471"/>
          <a:stretch>
            <a:fillRect/>
          </a:stretch>
        </p:blipFill>
        <p:spPr bwMode="auto">
          <a:xfrm>
            <a:off x="3448050" y="-15875"/>
            <a:ext cx="5695950" cy="574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2" descr="DemographicSectionHeader"/>
          <p:cNvSpPr txBox="1">
            <a:spLocks/>
          </p:cNvSpPr>
          <p:nvPr/>
        </p:nvSpPr>
        <p:spPr bwMode="auto">
          <a:xfrm>
            <a:off x="760810" y="2378604"/>
            <a:ext cx="3451622" cy="95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00" tIns="35651" rIns="71300" bIns="35651" anchor="b"/>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117" eaLnBrk="0" fontAlgn="base" hangingPunct="0">
              <a:spcBef>
                <a:spcPct val="0"/>
              </a:spcBef>
              <a:spcAft>
                <a:spcPct val="0"/>
              </a:spcAft>
              <a:buNone/>
            </a:pPr>
            <a:r>
              <a:rPr lang="en-US" altLang="en-US" b="1" smtClean="0">
                <a:solidFill>
                  <a:srgbClr val="FFFFFF"/>
                </a:solidFill>
                <a:latin typeface="Arial Regular"/>
                <a:ea typeface="Arial Regular"/>
                <a:cs typeface="Arial Regular"/>
              </a:rPr>
              <a:t>Results by demographic</a:t>
            </a:r>
          </a:p>
        </p:txBody>
      </p:sp>
      <p:pic>
        <p:nvPicPr>
          <p:cNvPr id="2150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7968" y="437889"/>
            <a:ext cx="5556647" cy="645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737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r>
              <a:rPr lang="en-US" altLang="en-US" smtClean="0"/>
              <a:t>Tenure</a:t>
            </a:r>
          </a:p>
        </p:txBody>
      </p:sp>
      <p:sp>
        <p:nvSpPr>
          <p:cNvPr id="22531" name="Rectangle 3"/>
          <p:cNvSpPr>
            <a:spLocks noChangeArrowheads="1"/>
          </p:cNvSpPr>
          <p:nvPr/>
        </p:nvSpPr>
        <p:spPr bwMode="auto">
          <a:xfrm>
            <a:off x="691754" y="873126"/>
            <a:ext cx="1752600" cy="24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00" tIns="35651" rIns="71300" bIns="35651">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KTEC(EAST)’s </a:t>
            </a:r>
            <a:r>
              <a:rPr lang="en-US" altLang="en-US" sz="1100">
                <a:solidFill>
                  <a:srgbClr val="414042"/>
                </a:solidFill>
                <a:latin typeface="Arial" pitchFamily="34" charset="0"/>
                <a:ea typeface="MS PGothic" pitchFamily="34" charset="-128"/>
                <a:cs typeface="Arial" pitchFamily="34" charset="0"/>
              </a:rPr>
              <a:t>score for each Tenure Band compared to </a:t>
            </a:r>
            <a:r>
              <a:rPr lang="en-US" altLang="en-US" sz="1100" b="1">
                <a:solidFill>
                  <a:srgbClr val="414042"/>
                </a:solidFill>
                <a:latin typeface="Arial" pitchFamily="34" charset="0"/>
                <a:ea typeface="MS PGothic" pitchFamily="34" charset="-128"/>
                <a:cs typeface="Arial" pitchFamily="34" charset="0"/>
              </a:rPr>
              <a:t>KUSD's </a:t>
            </a:r>
            <a:r>
              <a:rPr lang="en-US" altLang="en-US" sz="1100">
                <a:solidFill>
                  <a:srgbClr val="414042"/>
                </a:solidFill>
                <a:latin typeface="Arial" pitchFamily="34" charset="0"/>
                <a:ea typeface="MS PGothic" pitchFamily="34" charset="-128"/>
                <a:cs typeface="Arial" pitchFamily="34" charset="0"/>
              </a:rPr>
              <a:t>average for each Tenure Band and the far right column compares the KTEC(EAST)'s score for each Tenure band to your previous survey. </a:t>
            </a:r>
          </a:p>
          <a:p>
            <a:pPr defTabSz="713117" fontAlgn="base">
              <a:lnSpc>
                <a:spcPct val="100000"/>
              </a:lnSpc>
              <a:spcBef>
                <a:spcPct val="0"/>
              </a:spcBef>
              <a:spcAft>
                <a:spcPct val="0"/>
              </a:spcAft>
              <a:buNone/>
            </a:pPr>
            <a:endParaRPr lang="en-US" altLang="en-US" sz="1100">
              <a:solidFill>
                <a:srgbClr val="414042"/>
              </a:solidFill>
              <a:latin typeface="Arial" pitchFamily="34" charset="0"/>
              <a:ea typeface="MS PGothic" pitchFamily="34" charset="-128"/>
              <a:cs typeface="Arial" pitchFamily="34" charset="0"/>
            </a:endParaRPr>
          </a:p>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Tenure Bands with fewer than 5 responders are excluded. </a:t>
            </a:r>
          </a:p>
        </p:txBody>
      </p:sp>
      <p:pic>
        <p:nvPicPr>
          <p:cNvPr id="22532" name="Picture Placeholder 6" descr="?b=5&amp;bt=company&amp;d=departmentId&amp;g=demographic_type&amp;gdt=2&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8697" y="1145646"/>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0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r>
              <a:rPr lang="en-US" altLang="en-US" smtClean="0"/>
              <a:t>Salary band</a:t>
            </a:r>
          </a:p>
        </p:txBody>
      </p:sp>
      <p:sp>
        <p:nvSpPr>
          <p:cNvPr id="23555" name="Rectangle 3"/>
          <p:cNvSpPr>
            <a:spLocks noChangeArrowheads="1"/>
          </p:cNvSpPr>
          <p:nvPr/>
        </p:nvSpPr>
        <p:spPr bwMode="auto">
          <a:xfrm>
            <a:off x="691754" y="873126"/>
            <a:ext cx="1752600" cy="24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00" tIns="35651" rIns="71300" bIns="35651">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KTEC(EAST)’s </a:t>
            </a:r>
            <a:r>
              <a:rPr lang="en-US" altLang="en-US" sz="1100">
                <a:solidFill>
                  <a:srgbClr val="414042"/>
                </a:solidFill>
                <a:latin typeface="Arial" pitchFamily="34" charset="0"/>
                <a:ea typeface="MS PGothic" pitchFamily="34" charset="-128"/>
                <a:cs typeface="Arial" pitchFamily="34" charset="0"/>
              </a:rPr>
              <a:t>score for each Salary Band compared to </a:t>
            </a:r>
            <a:r>
              <a:rPr lang="en-US" altLang="en-US" sz="1100" b="1">
                <a:solidFill>
                  <a:srgbClr val="414042"/>
                </a:solidFill>
                <a:latin typeface="Arial" pitchFamily="34" charset="0"/>
                <a:ea typeface="MS PGothic" pitchFamily="34" charset="-128"/>
                <a:cs typeface="Arial" pitchFamily="34" charset="0"/>
              </a:rPr>
              <a:t>KUSD's </a:t>
            </a:r>
            <a:r>
              <a:rPr lang="en-US" altLang="en-US" sz="1100">
                <a:solidFill>
                  <a:srgbClr val="414042"/>
                </a:solidFill>
                <a:latin typeface="Arial" pitchFamily="34" charset="0"/>
                <a:ea typeface="MS PGothic" pitchFamily="34" charset="-128"/>
                <a:cs typeface="Arial" pitchFamily="34" charset="0"/>
              </a:rPr>
              <a:t>average for each Salary Band and the far right column compares the KTEC(EAST)'s score for each Salary band to your previous survey. </a:t>
            </a:r>
          </a:p>
          <a:p>
            <a:pPr defTabSz="713117" fontAlgn="base">
              <a:lnSpc>
                <a:spcPct val="100000"/>
              </a:lnSpc>
              <a:spcBef>
                <a:spcPct val="0"/>
              </a:spcBef>
              <a:spcAft>
                <a:spcPct val="0"/>
              </a:spcAft>
              <a:buNone/>
            </a:pPr>
            <a:endParaRPr lang="en-US" altLang="en-US" sz="1100">
              <a:solidFill>
                <a:srgbClr val="414042"/>
              </a:solidFill>
              <a:latin typeface="Arial" pitchFamily="34" charset="0"/>
              <a:ea typeface="MS PGothic" pitchFamily="34" charset="-128"/>
              <a:cs typeface="Arial" pitchFamily="34" charset="0"/>
            </a:endParaRPr>
          </a:p>
          <a:p>
            <a:pPr defTabSz="713117"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Salary Bands with fewer than 5 responders are excluded.</a:t>
            </a:r>
          </a:p>
        </p:txBody>
      </p:sp>
      <p:pic>
        <p:nvPicPr>
          <p:cNvPr id="23556" name="Picture Placeholder 6" descr="?b=5&amp;bt=company&amp;d=departmentId&amp;g=demographic_type&amp;gdt=6&amp;m=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8697" y="1145646"/>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026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
            <a:ext cx="8610600" cy="723636"/>
          </a:xfrm>
        </p:spPr>
        <p:txBody>
          <a:bodyPr/>
          <a:lstStyle/>
          <a:p>
            <a:r>
              <a:rPr lang="en-US" dirty="0" smtClean="0"/>
              <a:t>Two Major Metrics</a:t>
            </a:r>
            <a:endParaRPr lang="en-US" dirty="0"/>
          </a:p>
        </p:txBody>
      </p:sp>
      <p:sp>
        <p:nvSpPr>
          <p:cNvPr id="3" name="Text Placeholder 2"/>
          <p:cNvSpPr>
            <a:spLocks noGrp="1"/>
          </p:cNvSpPr>
          <p:nvPr>
            <p:ph type="body" sz="quarter" idx="10"/>
          </p:nvPr>
        </p:nvSpPr>
        <p:spPr>
          <a:xfrm>
            <a:off x="152400" y="800100"/>
            <a:ext cx="4114800" cy="4737100"/>
          </a:xfrm>
          <a:solidFill>
            <a:srgbClr val="FFFFFF"/>
          </a:solidFill>
          <a:ln w="25400">
            <a:solidFill>
              <a:schemeClr val="tx1"/>
            </a:solidFill>
          </a:ln>
        </p:spPr>
        <p:txBody>
          <a:bodyPr/>
          <a:lstStyle/>
          <a:p>
            <a:pPr marL="0" indent="0" algn="ctr">
              <a:buNone/>
            </a:pPr>
            <a:r>
              <a:rPr lang="en-US" sz="2400" b="1" dirty="0"/>
              <a:t>The Basics</a:t>
            </a:r>
          </a:p>
          <a:p>
            <a:pPr marL="0" indent="0">
              <a:buNone/>
            </a:pPr>
            <a:r>
              <a:rPr lang="en-US" sz="2200" dirty="0"/>
              <a:t>“The Basics” measures aspects of the job that an employee generally knows before accepting:</a:t>
            </a:r>
          </a:p>
          <a:p>
            <a:r>
              <a:rPr lang="en-US" sz="2200" dirty="0"/>
              <a:t>This covers expectations, compensation, work/life balance, and opportunities for career development.</a:t>
            </a:r>
          </a:p>
          <a:p>
            <a:r>
              <a:rPr lang="en-US" sz="2200" dirty="0"/>
              <a:t>These are important to provide but are not areas that make people feel passionate about the organization.</a:t>
            </a:r>
          </a:p>
          <a:p>
            <a:endParaRPr lang="en-US" dirty="0"/>
          </a:p>
        </p:txBody>
      </p:sp>
      <p:sp>
        <p:nvSpPr>
          <p:cNvPr id="5" name="Text Placeholder 2"/>
          <p:cNvSpPr txBox="1">
            <a:spLocks/>
          </p:cNvSpPr>
          <p:nvPr/>
        </p:nvSpPr>
        <p:spPr>
          <a:xfrm>
            <a:off x="4572000" y="800100"/>
            <a:ext cx="4419600" cy="4737100"/>
          </a:xfrm>
          <a:prstGeom prst="rect">
            <a:avLst/>
          </a:prstGeom>
          <a:solidFill>
            <a:srgbClr val="FFFFFF"/>
          </a:solidFill>
          <a:ln w="25400">
            <a:solidFill>
              <a:schemeClr val="tx1"/>
            </a:solidFill>
          </a:ln>
        </p:spPr>
        <p:txBody>
          <a:bodyPr lIns="91404" tIns="45701" rIns="91404" bIns="45701"/>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t>OrgHealth</a:t>
            </a:r>
          </a:p>
          <a:p>
            <a:pPr marL="0" indent="0">
              <a:buNone/>
            </a:pPr>
            <a:r>
              <a:rPr lang="en-US" dirty="0"/>
              <a:t>“OrgHealth” evaluates whether your company is likely to succeed in the long term:</a:t>
            </a:r>
          </a:p>
          <a:p>
            <a:r>
              <a:rPr lang="en-US" dirty="0"/>
              <a:t>This covers working with managers, having a clear sense of direction, executing brilliantly, innovating, and making employees feel valued.</a:t>
            </a:r>
          </a:p>
          <a:p>
            <a:r>
              <a:rPr lang="en-US" dirty="0"/>
              <a:t>Above everything else, employees want to work at companies with high levels of OrgHealth.</a:t>
            </a:r>
          </a:p>
          <a:p>
            <a:pPr marL="0" indent="0">
              <a:buNone/>
            </a:pPr>
            <a:endParaRPr lang="en-US" dirty="0"/>
          </a:p>
        </p:txBody>
      </p:sp>
      <p:pic>
        <p:nvPicPr>
          <p:cNvPr id="8" name="Picture 6" descr="https://secure.workplacedynamics.com/Results/images/ico-thebas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23" y="815461"/>
            <a:ext cx="383008" cy="3830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ecure.workplacedynamics.com/Results/images/ico-orgheal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465" y="874682"/>
            <a:ext cx="391014" cy="36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0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bg/>
                                          </p:spTgt>
                                        </p:tgtEl>
                                        <p:attrNameLst>
                                          <p:attrName>style.visibility</p:attrName>
                                        </p:attrNameLst>
                                      </p:cBhvr>
                                      <p:to>
                                        <p:strVal val="visible"/>
                                      </p:to>
                                    </p:set>
                                    <p:animEffect transition="in" filter="fade">
                                      <p:cBhvr>
                                        <p:cTn id="39" dur="500"/>
                                        <p:tgtEl>
                                          <p:spTgt spid="5">
                                            <p:bg/>
                                          </p:spTgt>
                                        </p:tgtEl>
                                      </p:cBhvr>
                                    </p:animEffect>
                                  </p:childTnLst>
                                </p:cTn>
                              </p:par>
                            </p:childTnLst>
                          </p:cTn>
                        </p:par>
                      </p:childTnLst>
                    </p:cTn>
                  </p:par>
                  <p:par>
                    <p:cTn id="40" fill="hold">
                      <p:stCondLst>
                        <p:cond delay="indefinite"/>
                      </p:stCondLst>
                      <p:childTnLst>
                        <p:par>
                          <p:cTn id="41" fill="hold">
                            <p:stCondLst>
                              <p:cond delay="0"/>
                            </p:stCond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5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5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8" name="Plus 47127"/>
          <p:cNvSpPr/>
          <p:nvPr/>
        </p:nvSpPr>
        <p:spPr>
          <a:xfrm>
            <a:off x="2657716" y="834014"/>
            <a:ext cx="498764" cy="403412"/>
          </a:xfrm>
          <a:prstGeom prst="mathPlus">
            <a:avLst/>
          </a:prstGeom>
          <a:solidFill>
            <a:schemeClr val="tx1">
              <a:lumMod val="20000"/>
              <a:lumOff val="80000"/>
            </a:schemeClr>
          </a:solidFill>
          <a:ln>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lIns="76167" tIns="38084" rIns="76167" bIns="38084" rtlCol="0" anchor="ctr"/>
          <a:lstStyle/>
          <a:p>
            <a:pPr algn="ctr"/>
            <a:endParaRPr lang="en-US" dirty="0"/>
          </a:p>
        </p:txBody>
      </p:sp>
      <p:grpSp>
        <p:nvGrpSpPr>
          <p:cNvPr id="38" name="Group 37"/>
          <p:cNvGrpSpPr/>
          <p:nvPr/>
        </p:nvGrpSpPr>
        <p:grpSpPr>
          <a:xfrm>
            <a:off x="5372821" y="695272"/>
            <a:ext cx="953640" cy="677832"/>
            <a:chOff x="10431882" y="1132479"/>
            <a:chExt cx="827255" cy="668594"/>
          </a:xfrm>
        </p:grpSpPr>
        <p:sp>
          <p:nvSpPr>
            <p:cNvPr id="27" name="Right Arrow 26"/>
            <p:cNvSpPr/>
            <p:nvPr/>
          </p:nvSpPr>
          <p:spPr>
            <a:xfrm>
              <a:off x="10552880" y="1132479"/>
              <a:ext cx="694246" cy="668594"/>
            </a:xfrm>
            <a:prstGeom prst="rightArrow">
              <a:avLst/>
            </a:prstGeom>
            <a:solidFill>
              <a:schemeClr val="tx1">
                <a:lumMod val="20000"/>
                <a:lumOff val="80000"/>
              </a:schemeClr>
            </a:solidFill>
            <a:ln>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endParaRPr lang="en-US" sz="1300" dirty="0">
                <a:solidFill>
                  <a:srgbClr val="414042"/>
                </a:solidFill>
              </a:endParaRPr>
            </a:p>
          </p:txBody>
        </p:sp>
        <p:sp>
          <p:nvSpPr>
            <p:cNvPr id="31" name="TextBox 30"/>
            <p:cNvSpPr txBox="1"/>
            <p:nvPr/>
          </p:nvSpPr>
          <p:spPr>
            <a:xfrm>
              <a:off x="10431882" y="1287240"/>
              <a:ext cx="827255" cy="341530"/>
            </a:xfrm>
            <a:prstGeom prst="rect">
              <a:avLst/>
            </a:prstGeom>
            <a:noFill/>
          </p:spPr>
          <p:txBody>
            <a:bodyPr wrap="square" rtlCol="0" anchor="ctr" anchorCtr="0">
              <a:spAutoFit/>
            </a:bodyPr>
            <a:lstStyle/>
            <a:p>
              <a:pPr algn="ctr"/>
              <a:r>
                <a:rPr lang="en-US" sz="1600" b="1" dirty="0">
                  <a:solidFill>
                    <a:srgbClr val="414042"/>
                  </a:solidFill>
                </a:rPr>
                <a:t>Drive</a:t>
              </a:r>
              <a:endParaRPr lang="en-US" sz="1300" b="1" dirty="0">
                <a:solidFill>
                  <a:srgbClr val="414042"/>
                </a:solidFill>
              </a:endParaRPr>
            </a:p>
          </p:txBody>
        </p:sp>
      </p:grpSp>
      <p:sp>
        <p:nvSpPr>
          <p:cNvPr id="12" name="Title 11"/>
          <p:cNvSpPr>
            <a:spLocks noGrp="1"/>
          </p:cNvSpPr>
          <p:nvPr>
            <p:ph type="title"/>
          </p:nvPr>
        </p:nvSpPr>
        <p:spPr>
          <a:xfrm>
            <a:off x="457200" y="-1484"/>
            <a:ext cx="8229600" cy="627917"/>
          </a:xfrm>
        </p:spPr>
        <p:txBody>
          <a:bodyPr/>
          <a:lstStyle/>
          <a:p>
            <a:r>
              <a:rPr lang="en-US" sz="4000" dirty="0"/>
              <a:t>What The Survey Measures:</a:t>
            </a:r>
          </a:p>
        </p:txBody>
      </p:sp>
      <p:grpSp>
        <p:nvGrpSpPr>
          <p:cNvPr id="15" name="Group 14"/>
          <p:cNvGrpSpPr/>
          <p:nvPr/>
        </p:nvGrpSpPr>
        <p:grpSpPr>
          <a:xfrm>
            <a:off x="6384579" y="739476"/>
            <a:ext cx="2759431" cy="4785024"/>
            <a:chOff x="6384569" y="935018"/>
            <a:chExt cx="2759431" cy="4589478"/>
          </a:xfrm>
        </p:grpSpPr>
        <p:grpSp>
          <p:nvGrpSpPr>
            <p:cNvPr id="8" name="Group 7"/>
            <p:cNvGrpSpPr/>
            <p:nvPr/>
          </p:nvGrpSpPr>
          <p:grpSpPr>
            <a:xfrm>
              <a:off x="6384569" y="935018"/>
              <a:ext cx="2759431" cy="4589478"/>
              <a:chOff x="7023026" y="1498967"/>
              <a:chExt cx="3035374" cy="5730077"/>
            </a:xfrm>
          </p:grpSpPr>
          <p:sp>
            <p:nvSpPr>
              <p:cNvPr id="55" name="Rounded Rectangle 54"/>
              <p:cNvSpPr/>
              <p:nvPr/>
            </p:nvSpPr>
            <p:spPr>
              <a:xfrm>
                <a:off x="7023026" y="2358344"/>
                <a:ext cx="2863862" cy="4870700"/>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7067238" y="1498967"/>
                <a:ext cx="2991162" cy="5031882"/>
                <a:chOff x="7142474" y="2489567"/>
                <a:chExt cx="2991162" cy="5031882"/>
              </a:xfrm>
            </p:grpSpPr>
            <p:grpSp>
              <p:nvGrpSpPr>
                <p:cNvPr id="7" name="Group 6"/>
                <p:cNvGrpSpPr/>
                <p:nvPr/>
              </p:nvGrpSpPr>
              <p:grpSpPr>
                <a:xfrm>
                  <a:off x="7646440" y="2489567"/>
                  <a:ext cx="2487196" cy="5031882"/>
                  <a:chOff x="7222912" y="1539127"/>
                  <a:chExt cx="2487196" cy="5031882"/>
                </a:xfrm>
              </p:grpSpPr>
              <p:sp>
                <p:nvSpPr>
                  <p:cNvPr id="35" name="Title 3" descr="FactorSummaryText-70"/>
                  <p:cNvSpPr txBox="1">
                    <a:spLocks/>
                  </p:cNvSpPr>
                  <p:nvPr/>
                </p:nvSpPr>
                <p:spPr bwMode="auto">
                  <a:xfrm>
                    <a:off x="7222912" y="1539127"/>
                    <a:ext cx="2086603" cy="7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0" indent="0" algn="ctr">
                      <a:lnSpc>
                        <a:spcPts val="2400"/>
                      </a:lnSpc>
                    </a:pPr>
                    <a:r>
                      <a:rPr lang="en-US" sz="2800" b="1" dirty="0">
                        <a:solidFill>
                          <a:srgbClr val="414042"/>
                        </a:solidFill>
                        <a:latin typeface="Calibri" charset="0"/>
                      </a:rPr>
                      <a:t>Business Outcomes</a:t>
                    </a:r>
                  </a:p>
                </p:txBody>
              </p:sp>
              <p:sp>
                <p:nvSpPr>
                  <p:cNvPr id="36" name="TextBox 35"/>
                  <p:cNvSpPr txBox="1"/>
                  <p:nvPr/>
                </p:nvSpPr>
                <p:spPr>
                  <a:xfrm>
                    <a:off x="7400910" y="2627384"/>
                    <a:ext cx="2309198" cy="3943625"/>
                  </a:xfrm>
                  <a:prstGeom prst="rect">
                    <a:avLst/>
                  </a:prstGeom>
                  <a:noFill/>
                </p:spPr>
                <p:txBody>
                  <a:bodyPr wrap="square" lIns="0" rtlCol="0">
                    <a:spAutoFit/>
                  </a:bodyPr>
                  <a:lstStyle/>
                  <a:p>
                    <a:r>
                      <a:rPr lang="en-US" i="1" dirty="0">
                        <a:solidFill>
                          <a:srgbClr val="414042"/>
                        </a:solidFill>
                        <a:latin typeface="Calibri"/>
                        <a:cs typeface="Calibri"/>
                      </a:rPr>
                      <a:t>Am I motivated to give my best</a:t>
                    </a:r>
                    <a:r>
                      <a:rPr lang="en-US" i="1" dirty="0" smtClean="0">
                        <a:solidFill>
                          <a:srgbClr val="414042"/>
                        </a:solidFill>
                        <a:latin typeface="Calibri"/>
                        <a:cs typeface="Calibri"/>
                      </a:rPr>
                      <a:t>?</a:t>
                    </a:r>
                    <a:endParaRPr lang="en-US" sz="2800" i="1" dirty="0">
                      <a:solidFill>
                        <a:srgbClr val="414042"/>
                      </a:solidFill>
                      <a:latin typeface="Calibri"/>
                      <a:cs typeface="Calibri"/>
                    </a:endParaRPr>
                  </a:p>
                  <a:p>
                    <a:endParaRPr lang="en-US" i="1" dirty="0" smtClean="0">
                      <a:solidFill>
                        <a:srgbClr val="414042"/>
                      </a:solidFill>
                      <a:latin typeface="Calibri"/>
                      <a:cs typeface="Calibri"/>
                    </a:endParaRPr>
                  </a:p>
                  <a:p>
                    <a:endParaRPr lang="en-US" i="1" dirty="0" smtClean="0">
                      <a:solidFill>
                        <a:srgbClr val="414042"/>
                      </a:solidFill>
                      <a:latin typeface="Calibri"/>
                      <a:cs typeface="Calibri"/>
                    </a:endParaRPr>
                  </a:p>
                  <a:p>
                    <a:r>
                      <a:rPr lang="en-US" i="1" dirty="0" smtClean="0">
                        <a:solidFill>
                          <a:srgbClr val="414042"/>
                        </a:solidFill>
                        <a:latin typeface="Calibri"/>
                        <a:cs typeface="Calibri"/>
                      </a:rPr>
                      <a:t>Would </a:t>
                    </a:r>
                    <a:r>
                      <a:rPr lang="en-US" i="1" dirty="0">
                        <a:solidFill>
                          <a:srgbClr val="414042"/>
                        </a:solidFill>
                        <a:latin typeface="Calibri"/>
                        <a:cs typeface="Calibri"/>
                      </a:rPr>
                      <a:t>I recommend working here to others</a:t>
                    </a:r>
                    <a:r>
                      <a:rPr lang="en-US" i="1" dirty="0" smtClean="0">
                        <a:solidFill>
                          <a:srgbClr val="414042"/>
                        </a:solidFill>
                        <a:latin typeface="Calibri"/>
                        <a:cs typeface="Calibri"/>
                      </a:rPr>
                      <a:t>?</a:t>
                    </a:r>
                  </a:p>
                  <a:p>
                    <a:endParaRPr lang="en-US" sz="2800" i="1" dirty="0">
                      <a:solidFill>
                        <a:srgbClr val="414042"/>
                      </a:solidFill>
                      <a:latin typeface="Calibri"/>
                      <a:cs typeface="Calibri"/>
                    </a:endParaRPr>
                  </a:p>
                  <a:p>
                    <a:endParaRPr lang="en-US" i="1" dirty="0" smtClean="0">
                      <a:solidFill>
                        <a:srgbClr val="414042"/>
                      </a:solidFill>
                      <a:latin typeface="Calibri"/>
                      <a:cs typeface="Calibri"/>
                    </a:endParaRPr>
                  </a:p>
                  <a:p>
                    <a:r>
                      <a:rPr lang="en-US" i="1" dirty="0" smtClean="0">
                        <a:solidFill>
                          <a:srgbClr val="414042"/>
                        </a:solidFill>
                        <a:latin typeface="Calibri"/>
                        <a:cs typeface="Calibri"/>
                      </a:rPr>
                      <a:t>Have </a:t>
                    </a:r>
                    <a:r>
                      <a:rPr lang="en-US" i="1" dirty="0">
                        <a:solidFill>
                          <a:srgbClr val="414042"/>
                        </a:solidFill>
                        <a:latin typeface="Calibri"/>
                        <a:cs typeface="Calibri"/>
                      </a:rPr>
                      <a:t>I been looking for another job?</a:t>
                    </a:r>
                    <a:endParaRPr lang="en-US" i="1" dirty="0">
                      <a:solidFill>
                        <a:srgbClr val="414042"/>
                      </a:solidFill>
                    </a:endParaRPr>
                  </a:p>
                </p:txBody>
              </p:sp>
            </p:grpSp>
            <p:pic>
              <p:nvPicPr>
                <p:cNvPr id="9" name="Picture 8"/>
                <p:cNvPicPr>
                  <a:picLocks noChangeAspect="1"/>
                </p:cNvPicPr>
                <p:nvPr/>
              </p:nvPicPr>
              <p:blipFill>
                <a:blip r:embed="rId3"/>
                <a:stretch>
                  <a:fillRect/>
                </a:stretch>
              </p:blipFill>
              <p:spPr>
                <a:xfrm>
                  <a:off x="7142474" y="5199398"/>
                  <a:ext cx="624502" cy="536257"/>
                </a:xfrm>
                <a:prstGeom prst="rect">
                  <a:avLst/>
                </a:prstGeom>
              </p:spPr>
            </p:pic>
            <p:pic>
              <p:nvPicPr>
                <p:cNvPr id="10" name="Picture 9"/>
                <p:cNvPicPr>
                  <a:picLocks noChangeAspect="1"/>
                </p:cNvPicPr>
                <p:nvPr/>
              </p:nvPicPr>
              <p:blipFill>
                <a:blip r:embed="rId4"/>
                <a:stretch>
                  <a:fillRect/>
                </a:stretch>
              </p:blipFill>
              <p:spPr>
                <a:xfrm>
                  <a:off x="7250503" y="3618190"/>
                  <a:ext cx="480893" cy="678639"/>
                </a:xfrm>
                <a:prstGeom prst="rect">
                  <a:avLst/>
                </a:prstGeom>
              </p:spPr>
            </p:pic>
            <p:pic>
              <p:nvPicPr>
                <p:cNvPr id="11" name="Picture 10"/>
                <p:cNvPicPr>
                  <a:picLocks noChangeAspect="1"/>
                </p:cNvPicPr>
                <p:nvPr/>
              </p:nvPicPr>
              <p:blipFill>
                <a:blip r:embed="rId5"/>
                <a:stretch>
                  <a:fillRect/>
                </a:stretch>
              </p:blipFill>
              <p:spPr>
                <a:xfrm>
                  <a:off x="7199936" y="6922991"/>
                  <a:ext cx="531460" cy="437275"/>
                </a:xfrm>
                <a:prstGeom prst="rect">
                  <a:avLst/>
                </a:prstGeom>
              </p:spPr>
            </p:pic>
          </p:grpSp>
        </p:grpSp>
        <p:pic>
          <p:nvPicPr>
            <p:cNvPr id="1026" name="Picture 2" descr="https://secure.workplacedynamics.com/Results/images/ico-engage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763" y="1002135"/>
              <a:ext cx="506878" cy="434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276600" y="787721"/>
            <a:ext cx="3048000" cy="4736778"/>
            <a:chOff x="3276600" y="991018"/>
            <a:chExt cx="3048000" cy="4533480"/>
          </a:xfrm>
        </p:grpSpPr>
        <p:grpSp>
          <p:nvGrpSpPr>
            <p:cNvPr id="4" name="Group 3"/>
            <p:cNvGrpSpPr/>
            <p:nvPr/>
          </p:nvGrpSpPr>
          <p:grpSpPr>
            <a:xfrm>
              <a:off x="3276600" y="991018"/>
              <a:ext cx="3048000" cy="4533480"/>
              <a:chOff x="3276600" y="991018"/>
              <a:chExt cx="3048000" cy="4533480"/>
            </a:xfrm>
          </p:grpSpPr>
          <p:grpSp>
            <p:nvGrpSpPr>
              <p:cNvPr id="5" name="Group 4"/>
              <p:cNvGrpSpPr/>
              <p:nvPr/>
            </p:nvGrpSpPr>
            <p:grpSpPr>
              <a:xfrm>
                <a:off x="3276600" y="991018"/>
                <a:ext cx="3048000" cy="4533480"/>
                <a:chOff x="3306944" y="991018"/>
                <a:chExt cx="3048000" cy="4533480"/>
              </a:xfrm>
            </p:grpSpPr>
            <p:sp>
              <p:nvSpPr>
                <p:cNvPr id="53" name="Rounded Rectangle 52"/>
                <p:cNvSpPr/>
                <p:nvPr/>
              </p:nvSpPr>
              <p:spPr>
                <a:xfrm>
                  <a:off x="3306944" y="1553935"/>
                  <a:ext cx="3003494" cy="3970563"/>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822103" y="2754141"/>
                  <a:ext cx="2262685" cy="353481"/>
                </a:xfrm>
                <a:prstGeom prst="rect">
                  <a:avLst/>
                </a:prstGeom>
                <a:noFill/>
              </p:spPr>
              <p:txBody>
                <a:bodyPr wrap="square" lIns="0" rtlCol="0">
                  <a:spAutoFit/>
                </a:bodyPr>
                <a:lstStyle/>
                <a:p>
                  <a:r>
                    <a:rPr lang="en-US" i="1" dirty="0">
                      <a:solidFill>
                        <a:srgbClr val="414042"/>
                      </a:solidFill>
                      <a:latin typeface="Calibri"/>
                      <a:cs typeface="Calibri"/>
                    </a:rPr>
                    <a:t>Where are </a:t>
                  </a:r>
                  <a:r>
                    <a:rPr lang="en-US" i="1" dirty="0" smtClean="0">
                      <a:solidFill>
                        <a:srgbClr val="414042"/>
                      </a:solidFill>
                      <a:latin typeface="Calibri"/>
                      <a:cs typeface="Calibri"/>
                    </a:rPr>
                    <a:t>we headed</a:t>
                  </a:r>
                  <a:r>
                    <a:rPr lang="en-US" i="1" dirty="0">
                      <a:solidFill>
                        <a:srgbClr val="414042"/>
                      </a:solidFill>
                      <a:latin typeface="Calibri"/>
                      <a:cs typeface="Calibri"/>
                    </a:rPr>
                    <a:t>?</a:t>
                  </a:r>
                  <a:endParaRPr lang="en-US" i="1" dirty="0">
                    <a:solidFill>
                      <a:srgbClr val="414042"/>
                    </a:solidFill>
                  </a:endParaRPr>
                </a:p>
              </p:txBody>
            </p:sp>
            <p:sp>
              <p:nvSpPr>
                <p:cNvPr id="47114" name="Title 3" descr="FactorSummaryText-70"/>
                <p:cNvSpPr txBox="1">
                  <a:spLocks/>
                </p:cNvSpPr>
                <p:nvPr/>
              </p:nvSpPr>
              <p:spPr bwMode="auto">
                <a:xfrm>
                  <a:off x="3829763" y="2524698"/>
                  <a:ext cx="1167040" cy="3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b="1" dirty="0">
                      <a:solidFill>
                        <a:srgbClr val="414042"/>
                      </a:solidFill>
                      <a:latin typeface="Calibri" charset="0"/>
                    </a:rPr>
                    <a:t>Alignment</a:t>
                  </a:r>
                </a:p>
              </p:txBody>
            </p:sp>
            <p:sp>
              <p:nvSpPr>
                <p:cNvPr id="23" name="TextBox 22"/>
                <p:cNvSpPr txBox="1"/>
                <p:nvPr/>
              </p:nvSpPr>
              <p:spPr>
                <a:xfrm>
                  <a:off x="3910442" y="4928982"/>
                  <a:ext cx="2231836" cy="355935"/>
                </a:xfrm>
                <a:prstGeom prst="rect">
                  <a:avLst/>
                </a:prstGeom>
                <a:noFill/>
              </p:spPr>
              <p:txBody>
                <a:bodyPr wrap="square" lIns="0" rtlCol="0">
                  <a:spAutoFit/>
                </a:bodyPr>
                <a:lstStyle/>
                <a:p>
                  <a:r>
                    <a:rPr lang="en-US" i="1" dirty="0">
                      <a:solidFill>
                        <a:srgbClr val="414042"/>
                      </a:solidFill>
                      <a:latin typeface="Calibri"/>
                      <a:cs typeface="Calibri"/>
                    </a:rPr>
                    <a:t>Do I see a future here?</a:t>
                  </a:r>
                  <a:endParaRPr lang="en-US" i="1" dirty="0">
                    <a:solidFill>
                      <a:srgbClr val="414042"/>
                    </a:solidFill>
                  </a:endParaRPr>
                </a:p>
              </p:txBody>
            </p:sp>
            <p:sp>
              <p:nvSpPr>
                <p:cNvPr id="47116" name="Title 3" descr="FactorSummaryText-70"/>
                <p:cNvSpPr txBox="1">
                  <a:spLocks/>
                </p:cNvSpPr>
                <p:nvPr/>
              </p:nvSpPr>
              <p:spPr bwMode="auto">
                <a:xfrm>
                  <a:off x="3903543" y="4662914"/>
                  <a:ext cx="1585775" cy="28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b="1" dirty="0">
                      <a:solidFill>
                        <a:srgbClr val="414042"/>
                      </a:solidFill>
                      <a:latin typeface="Calibri" charset="0"/>
                    </a:rPr>
                    <a:t>Connection</a:t>
                  </a:r>
                  <a:endParaRPr lang="en-US" sz="1200" b="1" dirty="0">
                    <a:solidFill>
                      <a:srgbClr val="414042"/>
                    </a:solidFill>
                    <a:latin typeface="Calibri" charset="0"/>
                  </a:endParaRPr>
                </a:p>
              </p:txBody>
            </p:sp>
            <p:sp>
              <p:nvSpPr>
                <p:cNvPr id="47118" name="Title 3" descr="FactorSummaryText-70"/>
                <p:cNvSpPr txBox="1">
                  <a:spLocks/>
                </p:cNvSpPr>
                <p:nvPr/>
              </p:nvSpPr>
              <p:spPr bwMode="auto">
                <a:xfrm>
                  <a:off x="3845783" y="3301422"/>
                  <a:ext cx="1609261" cy="28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eaLnBrk="1" hangingPunct="1">
                    <a:lnSpc>
                      <a:spcPct val="110000"/>
                    </a:lnSpc>
                  </a:pPr>
                  <a:r>
                    <a:rPr lang="en-US" b="1" dirty="0" smtClean="0">
                      <a:solidFill>
                        <a:srgbClr val="414042"/>
                      </a:solidFill>
                      <a:latin typeface="Calibri" charset="0"/>
                    </a:rPr>
                    <a:t>Effectiveness</a:t>
                  </a:r>
                  <a:endParaRPr lang="en-US" sz="1800" b="1" dirty="0">
                    <a:solidFill>
                      <a:srgbClr val="414042"/>
                    </a:solidFill>
                    <a:latin typeface="Calibri" charset="0"/>
                  </a:endParaRPr>
                </a:p>
              </p:txBody>
            </p:sp>
            <p:sp>
              <p:nvSpPr>
                <p:cNvPr id="28" name="Title 3" descr="FactorSummaryText-70"/>
                <p:cNvSpPr txBox="1">
                  <a:spLocks/>
                </p:cNvSpPr>
                <p:nvPr/>
              </p:nvSpPr>
              <p:spPr bwMode="auto">
                <a:xfrm>
                  <a:off x="3889118" y="991018"/>
                  <a:ext cx="1600200" cy="47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sz="2800" b="1" dirty="0">
                      <a:solidFill>
                        <a:srgbClr val="414042"/>
                      </a:solidFill>
                      <a:latin typeface="Calibri" charset="0"/>
                    </a:rPr>
                    <a:t>OrgHealth</a:t>
                  </a:r>
                </a:p>
              </p:txBody>
            </p:sp>
            <p:pic>
              <p:nvPicPr>
                <p:cNvPr id="32" name="Picture 31"/>
                <p:cNvPicPr>
                  <a:picLocks noChangeAspect="1"/>
                </p:cNvPicPr>
                <p:nvPr/>
              </p:nvPicPr>
              <p:blipFill>
                <a:blip r:embed="rId7"/>
                <a:stretch>
                  <a:fillRect/>
                </a:stretch>
              </p:blipFill>
              <p:spPr>
                <a:xfrm>
                  <a:off x="3327450" y="2572115"/>
                  <a:ext cx="442344" cy="370409"/>
                </a:xfrm>
                <a:prstGeom prst="rect">
                  <a:avLst/>
                </a:prstGeom>
              </p:spPr>
            </p:pic>
            <p:pic>
              <p:nvPicPr>
                <p:cNvPr id="33" name="Picture 32"/>
                <p:cNvPicPr>
                  <a:picLocks noChangeAspect="1"/>
                </p:cNvPicPr>
                <p:nvPr/>
              </p:nvPicPr>
              <p:blipFill>
                <a:blip r:embed="rId8"/>
                <a:stretch>
                  <a:fillRect/>
                </a:stretch>
              </p:blipFill>
              <p:spPr>
                <a:xfrm>
                  <a:off x="3343070" y="3607940"/>
                  <a:ext cx="432234" cy="391339"/>
                </a:xfrm>
                <a:prstGeom prst="rect">
                  <a:avLst/>
                </a:prstGeom>
              </p:spPr>
            </p:pic>
            <p:pic>
              <p:nvPicPr>
                <p:cNvPr id="34" name="Picture 33"/>
                <p:cNvPicPr>
                  <a:picLocks noChangeAspect="1"/>
                </p:cNvPicPr>
                <p:nvPr/>
              </p:nvPicPr>
              <p:blipFill>
                <a:blip r:embed="rId9"/>
                <a:stretch>
                  <a:fillRect/>
                </a:stretch>
              </p:blipFill>
              <p:spPr>
                <a:xfrm>
                  <a:off x="3368429" y="4802588"/>
                  <a:ext cx="537375" cy="393946"/>
                </a:xfrm>
                <a:prstGeom prst="rect">
                  <a:avLst/>
                </a:prstGeom>
              </p:spPr>
            </p:pic>
            <p:sp>
              <p:nvSpPr>
                <p:cNvPr id="22" name="TextBox 21"/>
                <p:cNvSpPr txBox="1"/>
                <p:nvPr/>
              </p:nvSpPr>
              <p:spPr>
                <a:xfrm>
                  <a:off x="3845783" y="3541214"/>
                  <a:ext cx="2509161" cy="883702"/>
                </a:xfrm>
                <a:prstGeom prst="rect">
                  <a:avLst/>
                </a:prstGeom>
                <a:noFill/>
              </p:spPr>
              <p:txBody>
                <a:bodyPr wrap="square" lIns="0" rtlCol="0">
                  <a:spAutoFit/>
                </a:bodyPr>
                <a:lstStyle/>
                <a:p>
                  <a:r>
                    <a:rPr lang="en-US" i="1" dirty="0">
                      <a:solidFill>
                        <a:srgbClr val="414042"/>
                      </a:solidFill>
                      <a:latin typeface="Calibri"/>
                      <a:cs typeface="Calibri"/>
                    </a:rPr>
                    <a:t>Are we </a:t>
                  </a:r>
                  <a:r>
                    <a:rPr lang="en-US" i="1" dirty="0" smtClean="0">
                      <a:solidFill>
                        <a:srgbClr val="414042"/>
                      </a:solidFill>
                      <a:latin typeface="Calibri"/>
                      <a:cs typeface="Calibri"/>
                    </a:rPr>
                    <a:t>making progress</a:t>
                  </a:r>
                  <a:r>
                    <a:rPr lang="en-US" i="1" dirty="0">
                      <a:solidFill>
                        <a:srgbClr val="414042"/>
                      </a:solidFill>
                      <a:latin typeface="Calibri"/>
                      <a:cs typeface="Calibri"/>
                    </a:rPr>
                    <a:t>? </a:t>
                  </a:r>
                </a:p>
                <a:p>
                  <a:r>
                    <a:rPr lang="en-US" i="1" dirty="0">
                      <a:solidFill>
                        <a:srgbClr val="414042"/>
                      </a:solidFill>
                      <a:latin typeface="Calibri"/>
                      <a:cs typeface="Calibri"/>
                    </a:rPr>
                    <a:t>How do we know if </a:t>
                  </a:r>
                </a:p>
                <a:p>
                  <a:r>
                    <a:rPr lang="en-US" i="1" dirty="0">
                      <a:solidFill>
                        <a:srgbClr val="414042"/>
                      </a:solidFill>
                      <a:latin typeface="Calibri"/>
                      <a:cs typeface="Calibri"/>
                    </a:rPr>
                    <a:t>we’re contributing?</a:t>
                  </a:r>
                  <a:endParaRPr lang="en-US" i="1" dirty="0">
                    <a:solidFill>
                      <a:srgbClr val="414042"/>
                    </a:solidFill>
                  </a:endParaRPr>
                </a:p>
              </p:txBody>
            </p:sp>
          </p:grpSp>
          <p:sp>
            <p:nvSpPr>
              <p:cNvPr id="70" name="Title 3" descr="FactorSummaryText-83"/>
              <p:cNvSpPr txBox="1">
                <a:spLocks/>
              </p:cNvSpPr>
              <p:nvPr/>
            </p:nvSpPr>
            <p:spPr bwMode="auto">
              <a:xfrm>
                <a:off x="3873199" y="1531986"/>
                <a:ext cx="2092918" cy="87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a:solidFill>
                      <a:srgbClr val="414042"/>
                    </a:solidFill>
                    <a:latin typeface="Calibri" charset="0"/>
                  </a:rPr>
                  <a:t>My </a:t>
                </a:r>
                <a:r>
                  <a:rPr lang="en-US" b="1" dirty="0" smtClean="0">
                    <a:solidFill>
                      <a:srgbClr val="414042"/>
                    </a:solidFill>
                    <a:latin typeface="Calibri" charset="0"/>
                  </a:rPr>
                  <a:t>Manager</a:t>
                </a:r>
                <a:endParaRPr lang="en-US" b="1" dirty="0">
                  <a:solidFill>
                    <a:srgbClr val="414042"/>
                  </a:solidFill>
                  <a:latin typeface="Calibri" charset="0"/>
                </a:endParaRPr>
              </a:p>
              <a:p>
                <a:pPr marL="0" indent="0"/>
                <a:r>
                  <a:rPr lang="en-US" sz="1800" i="1" dirty="0">
                    <a:solidFill>
                      <a:srgbClr val="414042"/>
                    </a:solidFill>
                    <a:latin typeface="+mn-lt"/>
                    <a:cs typeface="Calibri"/>
                  </a:rPr>
                  <a:t>Do they make work harder or easier?</a:t>
                </a:r>
              </a:p>
            </p:txBody>
          </p:sp>
          <p:pic>
            <p:nvPicPr>
              <p:cNvPr id="47133" name="Picture 47132"/>
              <p:cNvPicPr>
                <a:picLocks noChangeAspect="1"/>
              </p:cNvPicPr>
              <p:nvPr/>
            </p:nvPicPr>
            <p:blipFill>
              <a:blip r:embed="rId10"/>
              <a:stretch>
                <a:fillRect/>
              </a:stretch>
            </p:blipFill>
            <p:spPr>
              <a:xfrm>
                <a:off x="3326410" y="1868016"/>
                <a:ext cx="530690" cy="337681"/>
              </a:xfrm>
              <a:prstGeom prst="rect">
                <a:avLst/>
              </a:prstGeom>
            </p:spPr>
          </p:pic>
        </p:grpSp>
        <p:pic>
          <p:nvPicPr>
            <p:cNvPr id="1028" name="Picture 4" descr="https://secure.workplacedynamics.com/Results/images/ico-orghealth.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8674" y="1029939"/>
              <a:ext cx="447367" cy="415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52401" y="715136"/>
            <a:ext cx="2979198" cy="4809362"/>
            <a:chOff x="152401" y="928756"/>
            <a:chExt cx="2979198" cy="4595742"/>
          </a:xfrm>
        </p:grpSpPr>
        <p:sp>
          <p:nvSpPr>
            <p:cNvPr id="29" name="Title 3" descr="FactorSummaryText-70"/>
            <p:cNvSpPr txBox="1">
              <a:spLocks/>
            </p:cNvSpPr>
            <p:nvPr/>
          </p:nvSpPr>
          <p:spPr bwMode="auto">
            <a:xfrm>
              <a:off x="903071" y="998117"/>
              <a:ext cx="152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sz="2800" b="1" dirty="0">
                  <a:solidFill>
                    <a:srgbClr val="414042"/>
                  </a:solidFill>
                  <a:latin typeface="Calibri" charset="0"/>
                </a:rPr>
                <a:t>The Basics</a:t>
              </a:r>
            </a:p>
          </p:txBody>
        </p:sp>
        <p:pic>
          <p:nvPicPr>
            <p:cNvPr id="1030" name="Picture 6" descr="https://secure.workplacedynamics.com/Results/images/ico-thebasic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65" y="928756"/>
              <a:ext cx="477271" cy="47727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1" y="1560153"/>
              <a:ext cx="2979198" cy="3964345"/>
              <a:chOff x="152401" y="1560153"/>
              <a:chExt cx="2979198" cy="3964345"/>
            </a:xfrm>
          </p:grpSpPr>
          <p:sp>
            <p:nvSpPr>
              <p:cNvPr id="2" name="Rounded Rectangle 1"/>
              <p:cNvSpPr/>
              <p:nvPr/>
            </p:nvSpPr>
            <p:spPr>
              <a:xfrm>
                <a:off x="152401" y="1560153"/>
                <a:ext cx="2979198" cy="3964345"/>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8" name="Title 3" descr="FactorSummaryText-83"/>
              <p:cNvSpPr txBox="1">
                <a:spLocks/>
              </p:cNvSpPr>
              <p:nvPr/>
            </p:nvSpPr>
            <p:spPr bwMode="auto">
              <a:xfrm>
                <a:off x="748381" y="1685291"/>
                <a:ext cx="2348346" cy="116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a:solidFill>
                      <a:srgbClr val="414042"/>
                    </a:solidFill>
                    <a:latin typeface="Calibri" charset="0"/>
                  </a:rPr>
                  <a:t>My </a:t>
                </a:r>
                <a:r>
                  <a:rPr lang="en-US" b="1" dirty="0" smtClean="0">
                    <a:solidFill>
                      <a:srgbClr val="414042"/>
                    </a:solidFill>
                    <a:latin typeface="Calibri" charset="0"/>
                  </a:rPr>
                  <a:t>Work</a:t>
                </a:r>
                <a:endParaRPr lang="en-US" b="1" dirty="0">
                  <a:solidFill>
                    <a:srgbClr val="414042"/>
                  </a:solidFill>
                  <a:latin typeface="Calibri" charset="0"/>
                </a:endParaRPr>
              </a:p>
              <a:p>
                <a:pPr marL="0" indent="0"/>
                <a:r>
                  <a:rPr lang="en-US" sz="1800" i="1" dirty="0">
                    <a:solidFill>
                      <a:srgbClr val="414042"/>
                    </a:solidFill>
                    <a:latin typeface="+mn-lt"/>
                    <a:cs typeface="Calibri"/>
                  </a:rPr>
                  <a:t>Do I have the tools, colleagues and training to succeed?</a:t>
                </a:r>
                <a:endParaRPr lang="en-US" sz="1800" i="1" dirty="0">
                  <a:solidFill>
                    <a:srgbClr val="414042"/>
                  </a:solidFill>
                  <a:latin typeface="+mn-lt"/>
                </a:endParaRPr>
              </a:p>
              <a:p>
                <a:pPr>
                  <a:lnSpc>
                    <a:spcPct val="110000"/>
                  </a:lnSpc>
                </a:pPr>
                <a:endParaRPr lang="en-US" sz="1500" b="1" dirty="0">
                  <a:solidFill>
                    <a:srgbClr val="414042"/>
                  </a:solidFill>
                  <a:latin typeface="Calibri" charset="0"/>
                </a:endParaRPr>
              </a:p>
            </p:txBody>
          </p:sp>
          <p:pic>
            <p:nvPicPr>
              <p:cNvPr id="47132" name="Picture 47131"/>
              <p:cNvPicPr>
                <a:picLocks noChangeAspect="1"/>
              </p:cNvPicPr>
              <p:nvPr/>
            </p:nvPicPr>
            <p:blipFill>
              <a:blip r:embed="rId13"/>
              <a:stretch>
                <a:fillRect/>
              </a:stretch>
            </p:blipFill>
            <p:spPr>
              <a:xfrm>
                <a:off x="244606" y="2096640"/>
                <a:ext cx="484909" cy="297531"/>
              </a:xfrm>
              <a:prstGeom prst="rect">
                <a:avLst/>
              </a:prstGeom>
            </p:spPr>
          </p:pic>
          <p:pic>
            <p:nvPicPr>
              <p:cNvPr id="47134" name="Picture 47133"/>
              <p:cNvPicPr>
                <a:picLocks noChangeAspect="1"/>
              </p:cNvPicPr>
              <p:nvPr/>
            </p:nvPicPr>
            <p:blipFill>
              <a:blip r:embed="rId14"/>
              <a:stretch>
                <a:fillRect/>
              </a:stretch>
            </p:blipFill>
            <p:spPr>
              <a:xfrm>
                <a:off x="309548" y="3079003"/>
                <a:ext cx="355023" cy="442482"/>
              </a:xfrm>
              <a:prstGeom prst="rect">
                <a:avLst/>
              </a:prstGeom>
            </p:spPr>
          </p:pic>
          <p:sp>
            <p:nvSpPr>
              <p:cNvPr id="71" name="Title 3" descr="FactorSummaryText-83"/>
              <p:cNvSpPr txBox="1">
                <a:spLocks/>
              </p:cNvSpPr>
              <p:nvPr/>
            </p:nvSpPr>
            <p:spPr bwMode="auto">
              <a:xfrm>
                <a:off x="729515" y="3016916"/>
                <a:ext cx="2116490" cy="7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a:solidFill>
                      <a:srgbClr val="414042"/>
                    </a:solidFill>
                    <a:latin typeface="Calibri" charset="0"/>
                  </a:rPr>
                  <a:t>My </a:t>
                </a:r>
                <a:r>
                  <a:rPr lang="en-US" b="1" dirty="0" smtClean="0">
                    <a:solidFill>
                      <a:srgbClr val="414042"/>
                    </a:solidFill>
                    <a:latin typeface="Calibri" charset="0"/>
                  </a:rPr>
                  <a:t>Pay </a:t>
                </a:r>
                <a:r>
                  <a:rPr lang="en-US" b="1" dirty="0">
                    <a:solidFill>
                      <a:srgbClr val="414042"/>
                    </a:solidFill>
                    <a:latin typeface="Calibri" charset="0"/>
                  </a:rPr>
                  <a:t>&amp; Benefits</a:t>
                </a:r>
              </a:p>
              <a:p>
                <a:r>
                  <a:rPr lang="en-US" sz="1800" i="1" dirty="0">
                    <a:solidFill>
                      <a:srgbClr val="414042"/>
                    </a:solidFill>
                    <a:latin typeface="Calibri"/>
                    <a:cs typeface="Calibri"/>
                  </a:rPr>
                  <a:t>Are they fair?</a:t>
                </a:r>
                <a:endParaRPr lang="en-US" sz="1800" i="1" dirty="0">
                  <a:solidFill>
                    <a:srgbClr val="414042"/>
                  </a:solidFill>
                </a:endParaRPr>
              </a:p>
            </p:txBody>
          </p:sp>
          <p:sp>
            <p:nvSpPr>
              <p:cNvPr id="44" name="Title 3" descr="FactorSummaryText-83"/>
              <p:cNvSpPr txBox="1">
                <a:spLocks/>
              </p:cNvSpPr>
              <p:nvPr/>
            </p:nvSpPr>
            <p:spPr bwMode="auto">
              <a:xfrm>
                <a:off x="658969" y="3999279"/>
                <a:ext cx="2432156" cy="12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marL="76167"/>
                <a:r>
                  <a:rPr lang="en-US" b="1" dirty="0" smtClean="0">
                    <a:solidFill>
                      <a:srgbClr val="414042"/>
                    </a:solidFill>
                    <a:latin typeface="Calibri" charset="0"/>
                  </a:rPr>
                  <a:t>  My Expectations</a:t>
                </a:r>
                <a:endParaRPr lang="en-US" b="1" dirty="0">
                  <a:solidFill>
                    <a:srgbClr val="414042"/>
                  </a:solidFill>
                  <a:latin typeface="Calibri" charset="0"/>
                </a:endParaRPr>
              </a:p>
              <a:p>
                <a:r>
                  <a:rPr lang="en-US" sz="1800" i="1" dirty="0">
                    <a:solidFill>
                      <a:srgbClr val="414042"/>
                    </a:solidFill>
                    <a:latin typeface="Calibri"/>
                    <a:cs typeface="Calibri"/>
                  </a:rPr>
                  <a:t>  Has the job meet or exceeded my expectations?</a:t>
                </a:r>
                <a:endParaRPr lang="en-US" sz="1800" i="1" dirty="0">
                  <a:solidFill>
                    <a:srgbClr val="414042"/>
                  </a:solidFill>
                </a:endParaRPr>
              </a:p>
            </p:txBody>
          </p:sp>
          <p:pic>
            <p:nvPicPr>
              <p:cNvPr id="1034" name="Picture 10" descr="Image result for emoji  logo black and white"/>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70821" y="4217887"/>
                <a:ext cx="456597" cy="45659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5793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28"/>
                                        </p:tgtEl>
                                        <p:attrNameLst>
                                          <p:attrName>style.visibility</p:attrName>
                                        </p:attrNameLst>
                                      </p:cBhvr>
                                      <p:to>
                                        <p:strVal val="visible"/>
                                      </p:to>
                                    </p:set>
                                    <p:animEffect transition="in" filter="fade">
                                      <p:cBhvr>
                                        <p:cTn id="12" dur="500"/>
                                        <p:tgtEl>
                                          <p:spTgt spid="47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953001" y="859035"/>
            <a:ext cx="4035080" cy="4338371"/>
            <a:chOff x="5448301" y="1404086"/>
            <a:chExt cx="4438588" cy="5416564"/>
          </a:xfrm>
        </p:grpSpPr>
        <p:sp>
          <p:nvSpPr>
            <p:cNvPr id="55" name="Rounded Rectangle 54"/>
            <p:cNvSpPr/>
            <p:nvPr/>
          </p:nvSpPr>
          <p:spPr>
            <a:xfrm>
              <a:off x="5448301" y="2268190"/>
              <a:ext cx="4438588" cy="4552460"/>
            </a:xfrm>
            <a:prstGeom prst="roundRect">
              <a:avLst/>
            </a:prstGeom>
            <a:solidFill>
              <a:srgbClr val="FFFFFF"/>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5656490" y="1404086"/>
              <a:ext cx="4066631" cy="4927176"/>
              <a:chOff x="5731726" y="2394686"/>
              <a:chExt cx="4066631" cy="4927176"/>
            </a:xfrm>
          </p:grpSpPr>
          <p:grpSp>
            <p:nvGrpSpPr>
              <p:cNvPr id="7" name="Group 6"/>
              <p:cNvGrpSpPr/>
              <p:nvPr/>
            </p:nvGrpSpPr>
            <p:grpSpPr>
              <a:xfrm>
                <a:off x="6338707" y="2394686"/>
                <a:ext cx="3459650" cy="4927176"/>
                <a:chOff x="5915179" y="1444246"/>
                <a:chExt cx="3459650" cy="4927176"/>
              </a:xfrm>
            </p:grpSpPr>
            <p:sp>
              <p:nvSpPr>
                <p:cNvPr id="35" name="Title 3" descr="FactorSummaryText-70"/>
                <p:cNvSpPr txBox="1">
                  <a:spLocks/>
                </p:cNvSpPr>
                <p:nvPr/>
              </p:nvSpPr>
              <p:spPr bwMode="auto">
                <a:xfrm>
                  <a:off x="5915179" y="1444246"/>
                  <a:ext cx="3292010" cy="5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25" indent="-111125" eaLnBrk="0" hangingPunct="0">
                    <a:defRPr sz="2000">
                      <a:solidFill>
                        <a:schemeClr val="tx1"/>
                      </a:solidFill>
                      <a:latin typeface="Arial" charset="0"/>
                      <a:ea typeface="MS PGothic" charset="0"/>
                      <a:cs typeface="MS PGothic" charset="0"/>
                    </a:defRPr>
                  </a:lvl1pPr>
                  <a:lvl2pPr marL="742950" indent="-285750" eaLnBrk="0" hangingPunct="0">
                    <a:defRPr sz="2000">
                      <a:solidFill>
                        <a:schemeClr val="tx1"/>
                      </a:solidFill>
                      <a:latin typeface="Arial" charset="0"/>
                      <a:ea typeface="MS PGothic" charset="0"/>
                      <a:cs typeface="MS PGothic" charset="0"/>
                    </a:defRPr>
                  </a:lvl2pPr>
                  <a:lvl3pPr marL="1143000" indent="-228600" eaLnBrk="0" hangingPunct="0">
                    <a:defRPr sz="2000">
                      <a:solidFill>
                        <a:schemeClr val="tx1"/>
                      </a:solidFill>
                      <a:latin typeface="Arial" charset="0"/>
                      <a:ea typeface="MS PGothic" charset="0"/>
                      <a:cs typeface="MS PGothic" charset="0"/>
                    </a:defRPr>
                  </a:lvl3pPr>
                  <a:lvl4pPr marL="1600200" indent="-228600" eaLnBrk="0" hangingPunct="0">
                    <a:defRPr sz="2000">
                      <a:solidFill>
                        <a:schemeClr val="tx1"/>
                      </a:solidFill>
                      <a:latin typeface="Arial" charset="0"/>
                      <a:ea typeface="MS PGothic" charset="0"/>
                      <a:cs typeface="MS PGothic" charset="0"/>
                    </a:defRPr>
                  </a:lvl4pPr>
                  <a:lvl5pPr marL="2057400" indent="-228600" eaLnBrk="0" hangingPunct="0">
                    <a:defRPr sz="2000">
                      <a:solidFill>
                        <a:schemeClr val="tx1"/>
                      </a:solidFill>
                      <a:latin typeface="Arial" charset="0"/>
                      <a:ea typeface="MS PGothic" charset="0"/>
                      <a:cs typeface="MS PGothic" charset="0"/>
                    </a:defRPr>
                  </a:lvl5pPr>
                  <a:lvl6pPr marL="25146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defTabSz="5080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nSpc>
                      <a:spcPct val="110000"/>
                    </a:lnSpc>
                  </a:pPr>
                  <a:r>
                    <a:rPr lang="en-US" sz="2800" b="1" dirty="0">
                      <a:solidFill>
                        <a:srgbClr val="414042"/>
                      </a:solidFill>
                      <a:latin typeface="Calibri" charset="0"/>
                    </a:rPr>
                    <a:t>Business Outcomes</a:t>
                  </a:r>
                </a:p>
              </p:txBody>
            </p:sp>
            <p:sp>
              <p:nvSpPr>
                <p:cNvPr id="36" name="TextBox 35"/>
                <p:cNvSpPr txBox="1"/>
                <p:nvPr/>
              </p:nvSpPr>
              <p:spPr>
                <a:xfrm>
                  <a:off x="6022029" y="2797741"/>
                  <a:ext cx="3352800" cy="3573681"/>
                </a:xfrm>
                <a:prstGeom prst="rect">
                  <a:avLst/>
                </a:prstGeom>
                <a:noFill/>
              </p:spPr>
              <p:txBody>
                <a:bodyPr wrap="square" lIns="0" rtlCol="0">
                  <a:spAutoFit/>
                </a:bodyPr>
                <a:lstStyle/>
                <a:p>
                  <a:r>
                    <a:rPr lang="en-US" i="1" dirty="0">
                      <a:solidFill>
                        <a:srgbClr val="414042"/>
                      </a:solidFill>
                      <a:latin typeface="Calibri"/>
                      <a:cs typeface="Calibri"/>
                    </a:rPr>
                    <a:t>Am I motivated to give my best</a:t>
                  </a:r>
                  <a:r>
                    <a:rPr lang="en-US" i="1" dirty="0" smtClean="0">
                      <a:solidFill>
                        <a:srgbClr val="414042"/>
                      </a:solidFill>
                      <a:latin typeface="Calibri"/>
                      <a:cs typeface="Calibri"/>
                    </a:rPr>
                    <a:t>?</a:t>
                  </a:r>
                  <a:endParaRPr lang="en-US" sz="2800" i="1" dirty="0">
                    <a:solidFill>
                      <a:srgbClr val="414042"/>
                    </a:solidFill>
                    <a:latin typeface="Calibri"/>
                    <a:cs typeface="Calibri"/>
                  </a:endParaRPr>
                </a:p>
                <a:p>
                  <a:endParaRPr lang="en-US" i="1" dirty="0" smtClean="0">
                    <a:solidFill>
                      <a:srgbClr val="414042"/>
                    </a:solidFill>
                    <a:latin typeface="Calibri"/>
                    <a:cs typeface="Calibri"/>
                  </a:endParaRPr>
                </a:p>
                <a:p>
                  <a:endParaRPr lang="en-US" i="1" dirty="0" smtClean="0">
                    <a:solidFill>
                      <a:srgbClr val="414042"/>
                    </a:solidFill>
                    <a:latin typeface="Calibri"/>
                    <a:cs typeface="Calibri"/>
                  </a:endParaRPr>
                </a:p>
                <a:p>
                  <a:r>
                    <a:rPr lang="en-US" i="1" dirty="0">
                      <a:solidFill>
                        <a:srgbClr val="414042"/>
                      </a:solidFill>
                      <a:latin typeface="Calibri"/>
                      <a:cs typeface="Calibri"/>
                    </a:rPr>
                    <a:t>Have I been looking for another job</a:t>
                  </a:r>
                  <a:r>
                    <a:rPr lang="en-US" i="1" dirty="0" smtClean="0">
                      <a:solidFill>
                        <a:srgbClr val="414042"/>
                      </a:solidFill>
                      <a:latin typeface="Calibri"/>
                      <a:cs typeface="Calibri"/>
                    </a:rPr>
                    <a:t>?</a:t>
                  </a:r>
                </a:p>
                <a:p>
                  <a:endParaRPr lang="en-US" i="1" dirty="0">
                    <a:solidFill>
                      <a:srgbClr val="414042"/>
                    </a:solidFill>
                  </a:endParaRPr>
                </a:p>
                <a:p>
                  <a:endParaRPr lang="en-US" i="1" dirty="0">
                    <a:solidFill>
                      <a:srgbClr val="414042"/>
                    </a:solidFill>
                    <a:latin typeface="Calibri"/>
                    <a:cs typeface="Calibri"/>
                  </a:endParaRPr>
                </a:p>
                <a:p>
                  <a:r>
                    <a:rPr lang="en-US" i="1" dirty="0" smtClean="0">
                      <a:solidFill>
                        <a:srgbClr val="414042"/>
                      </a:solidFill>
                      <a:latin typeface="Calibri"/>
                      <a:cs typeface="Calibri"/>
                    </a:rPr>
                    <a:t>Would </a:t>
                  </a:r>
                  <a:r>
                    <a:rPr lang="en-US" i="1" dirty="0">
                      <a:solidFill>
                        <a:srgbClr val="414042"/>
                      </a:solidFill>
                      <a:latin typeface="Calibri"/>
                      <a:cs typeface="Calibri"/>
                    </a:rPr>
                    <a:t>I recommend working here to others</a:t>
                  </a:r>
                  <a:r>
                    <a:rPr lang="en-US" i="1" dirty="0" smtClean="0">
                      <a:solidFill>
                        <a:srgbClr val="414042"/>
                      </a:solidFill>
                      <a:latin typeface="Calibri"/>
                      <a:cs typeface="Calibri"/>
                    </a:rPr>
                    <a:t>?</a:t>
                  </a:r>
                </a:p>
              </p:txBody>
            </p:sp>
          </p:grpSp>
          <p:pic>
            <p:nvPicPr>
              <p:cNvPr id="9" name="Picture 8"/>
              <p:cNvPicPr>
                <a:picLocks noChangeAspect="1"/>
              </p:cNvPicPr>
              <p:nvPr/>
            </p:nvPicPr>
            <p:blipFill>
              <a:blip r:embed="rId3"/>
              <a:stretch>
                <a:fillRect/>
              </a:stretch>
            </p:blipFill>
            <p:spPr>
              <a:xfrm>
                <a:off x="5731726" y="6695664"/>
                <a:ext cx="624502" cy="536258"/>
              </a:xfrm>
              <a:prstGeom prst="rect">
                <a:avLst/>
              </a:prstGeom>
            </p:spPr>
          </p:pic>
          <p:pic>
            <p:nvPicPr>
              <p:cNvPr id="10" name="Picture 9"/>
              <p:cNvPicPr>
                <a:picLocks noChangeAspect="1"/>
              </p:cNvPicPr>
              <p:nvPr/>
            </p:nvPicPr>
            <p:blipFill>
              <a:blip r:embed="rId4"/>
              <a:stretch>
                <a:fillRect/>
              </a:stretch>
            </p:blipFill>
            <p:spPr>
              <a:xfrm>
                <a:off x="5786008" y="3772168"/>
                <a:ext cx="480893" cy="678639"/>
              </a:xfrm>
              <a:prstGeom prst="rect">
                <a:avLst/>
              </a:prstGeom>
            </p:spPr>
          </p:pic>
          <p:pic>
            <p:nvPicPr>
              <p:cNvPr id="11" name="Picture 10"/>
              <p:cNvPicPr>
                <a:picLocks noChangeAspect="1"/>
              </p:cNvPicPr>
              <p:nvPr/>
            </p:nvPicPr>
            <p:blipFill>
              <a:blip r:embed="rId5"/>
              <a:stretch>
                <a:fillRect/>
              </a:stretch>
            </p:blipFill>
            <p:spPr>
              <a:xfrm>
                <a:off x="5760726" y="5270666"/>
                <a:ext cx="531460" cy="437275"/>
              </a:xfrm>
              <a:prstGeom prst="rect">
                <a:avLst/>
              </a:prstGeom>
            </p:spPr>
          </p:pic>
        </p:grpSp>
      </p:grpSp>
      <p:sp>
        <p:nvSpPr>
          <p:cNvPr id="12" name="Title 11"/>
          <p:cNvSpPr>
            <a:spLocks noGrp="1"/>
          </p:cNvSpPr>
          <p:nvPr>
            <p:ph type="title"/>
          </p:nvPr>
        </p:nvSpPr>
        <p:spPr>
          <a:xfrm>
            <a:off x="0" y="38100"/>
            <a:ext cx="9144000" cy="723636"/>
          </a:xfrm>
        </p:spPr>
        <p:txBody>
          <a:bodyPr/>
          <a:lstStyle/>
          <a:p>
            <a:r>
              <a:rPr lang="en-US" sz="2800" dirty="0"/>
              <a:t>Positive Engagement Regarding Business Outcomes</a:t>
            </a:r>
          </a:p>
        </p:txBody>
      </p:sp>
      <p:sp>
        <p:nvSpPr>
          <p:cNvPr id="41" name="Text Placeholder 2"/>
          <p:cNvSpPr>
            <a:spLocks noGrp="1"/>
          </p:cNvSpPr>
          <p:nvPr>
            <p:ph type="body" sz="quarter" idx="10"/>
          </p:nvPr>
        </p:nvSpPr>
        <p:spPr>
          <a:xfrm>
            <a:off x="124151" y="957387"/>
            <a:ext cx="4583084" cy="4569291"/>
          </a:xfrm>
          <a:solidFill>
            <a:srgbClr val="FFFFFF"/>
          </a:solidFill>
          <a:ln w="25400">
            <a:solidFill>
              <a:schemeClr val="tx1"/>
            </a:solidFill>
          </a:ln>
        </p:spPr>
        <p:txBody>
          <a:bodyPr/>
          <a:lstStyle/>
          <a:p>
            <a:pPr marL="0" indent="0">
              <a:buNone/>
            </a:pPr>
            <a:r>
              <a:rPr lang="en-US" sz="2200" dirty="0"/>
              <a:t>The overall engagement measures the percentage of responders who answered “Slightly Agree” or better to </a:t>
            </a:r>
            <a:r>
              <a:rPr lang="en-US" sz="2200" u="sng" dirty="0"/>
              <a:t>ALL THREE </a:t>
            </a:r>
            <a:r>
              <a:rPr lang="en-US" sz="2200" dirty="0"/>
              <a:t>engagement statements.</a:t>
            </a:r>
          </a:p>
          <a:p>
            <a:pPr marL="0" indent="0">
              <a:buNone/>
            </a:pPr>
            <a:endParaRPr lang="en-US" sz="2200" dirty="0"/>
          </a:p>
          <a:p>
            <a:r>
              <a:rPr lang="en-US" sz="2200" dirty="0"/>
              <a:t>34% of KUSD responders answered positively for all three engagement statements, previous surveys produced 31% for both 2015 and 2016.</a:t>
            </a:r>
          </a:p>
          <a:p>
            <a:r>
              <a:rPr lang="en-US" sz="2200" dirty="0"/>
              <a:t>OrgHealth and culture are directly impacted by employee engagement.</a:t>
            </a:r>
          </a:p>
          <a:p>
            <a:pPr marL="0" indent="0">
              <a:buNone/>
            </a:pPr>
            <a:endParaRPr lang="en-US" sz="2200" dirty="0"/>
          </a:p>
          <a:p>
            <a:endParaRPr lang="en-US" dirty="0"/>
          </a:p>
        </p:txBody>
      </p:sp>
      <p:pic>
        <p:nvPicPr>
          <p:cNvPr id="14" name="Picture 2" descr="https://secure.workplacedynamics.com/Results/images/ico-engage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8637" y="957377"/>
            <a:ext cx="426137" cy="36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4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Focus Areas</a:t>
            </a:r>
            <a:endParaRPr lang="en-US" dirty="0"/>
          </a:p>
        </p:txBody>
      </p:sp>
      <p:sp>
        <p:nvSpPr>
          <p:cNvPr id="3" name="Text Placeholder 2"/>
          <p:cNvSpPr>
            <a:spLocks noGrp="1"/>
          </p:cNvSpPr>
          <p:nvPr>
            <p:ph type="body" sz="quarter" idx="10"/>
          </p:nvPr>
        </p:nvSpPr>
        <p:spPr>
          <a:xfrm>
            <a:off x="146257" y="1271284"/>
            <a:ext cx="8851505" cy="3884242"/>
          </a:xfrm>
        </p:spPr>
        <p:txBody>
          <a:bodyPr/>
          <a:lstStyle/>
          <a:p>
            <a:pPr marL="0" indent="0">
              <a:buNone/>
            </a:pPr>
            <a:r>
              <a:rPr lang="en-US" sz="2600" dirty="0" smtClean="0"/>
              <a:t>Our opportunity for growth…</a:t>
            </a:r>
            <a:endParaRPr lang="en-US" sz="2600" dirty="0">
              <a:solidFill>
                <a:srgbClr val="002060"/>
              </a:solidFill>
            </a:endParaRPr>
          </a:p>
          <a:p>
            <a:r>
              <a:rPr lang="en-US" sz="2600" dirty="0" smtClean="0">
                <a:solidFill>
                  <a:srgbClr val="002060"/>
                </a:solidFill>
              </a:rPr>
              <a:t>Negativity in the work place- what can we do as individuals to help increase our school moral?  </a:t>
            </a:r>
          </a:p>
          <a:p>
            <a:endParaRPr lang="en-US" sz="2600" dirty="0">
              <a:solidFill>
                <a:srgbClr val="002060"/>
              </a:solidFill>
            </a:endParaRPr>
          </a:p>
          <a:p>
            <a:r>
              <a:rPr lang="en-US" sz="2600" dirty="0" smtClean="0">
                <a:solidFill>
                  <a:srgbClr val="002060"/>
                </a:solidFill>
              </a:rPr>
              <a:t>My manager cares about my concerns- system for responses? System for concerns? </a:t>
            </a:r>
            <a:endParaRPr lang="en-US" sz="2600" dirty="0">
              <a:solidFill>
                <a:srgbClr val="002060"/>
              </a:solidFill>
            </a:endParaRPr>
          </a:p>
        </p:txBody>
      </p:sp>
    </p:spTree>
    <p:extLst>
      <p:ext uri="{BB962C8B-B14F-4D97-AF65-F5344CB8AC3E}">
        <p14:creationId xmlns:p14="http://schemas.microsoft.com/office/powerpoint/2010/main" val="11218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723636"/>
          </a:xfrm>
        </p:spPr>
        <p:txBody>
          <a:bodyPr/>
          <a:lstStyle/>
          <a:p>
            <a:r>
              <a:rPr lang="en-US" dirty="0" smtClean="0"/>
              <a:t>Survey Snapshot</a:t>
            </a:r>
            <a:endParaRPr lang="en-US" dirty="0"/>
          </a:p>
        </p:txBody>
      </p:sp>
      <p:sp>
        <p:nvSpPr>
          <p:cNvPr id="3" name="Text Placeholder 2"/>
          <p:cNvSpPr>
            <a:spLocks noGrp="1"/>
          </p:cNvSpPr>
          <p:nvPr>
            <p:ph type="body" sz="quarter" idx="10"/>
          </p:nvPr>
        </p:nvSpPr>
        <p:spPr>
          <a:xfrm>
            <a:off x="70338" y="800101"/>
            <a:ext cx="4958862" cy="3563354"/>
          </a:xfrm>
        </p:spPr>
        <p:txBody>
          <a:bodyPr/>
          <a:lstStyle/>
          <a:p>
            <a:r>
              <a:rPr lang="en-US" sz="2400" dirty="0"/>
              <a:t>Utilize Energage</a:t>
            </a:r>
          </a:p>
          <a:p>
            <a:pPr lvl="1"/>
            <a:r>
              <a:rPr lang="en-US" sz="2000" dirty="0"/>
              <a:t>(formerly Workplace Dynamics)</a:t>
            </a:r>
          </a:p>
          <a:p>
            <a:pPr lvl="1"/>
            <a:r>
              <a:rPr lang="en-US" sz="2000" dirty="0"/>
              <a:t>Industry recognized company</a:t>
            </a:r>
          </a:p>
          <a:p>
            <a:pPr lvl="1"/>
            <a:r>
              <a:rPr lang="en-US" sz="2000" dirty="0"/>
              <a:t>Conducted HR related surveys to over 47,000 organizations &amp; over 16 million individuals since 2006</a:t>
            </a:r>
          </a:p>
          <a:p>
            <a:r>
              <a:rPr lang="en-US" sz="2400" dirty="0"/>
              <a:t>Annual publication of top workplaces in the </a:t>
            </a:r>
            <a:r>
              <a:rPr lang="en-US" sz="2400" dirty="0">
                <a:hlinkClick r:id="rId3"/>
              </a:rPr>
              <a:t>Milwaukee Journal Sentinel</a:t>
            </a:r>
            <a:endParaRPr lang="en-US" sz="2400" dirty="0"/>
          </a:p>
        </p:txBody>
      </p:sp>
      <p:pic>
        <p:nvPicPr>
          <p:cNvPr id="1026" name="Picture 2" descr="Image result for energage logo 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7081" b="179"/>
          <a:stretch/>
        </p:blipFill>
        <p:spPr bwMode="auto">
          <a:xfrm>
            <a:off x="540498" y="4130842"/>
            <a:ext cx="4018547" cy="153843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56431" y="800100"/>
            <a:ext cx="3774803" cy="4690088"/>
            <a:chOff x="5156421" y="800100"/>
            <a:chExt cx="3774803" cy="4690088"/>
          </a:xfrm>
        </p:grpSpPr>
        <p:pic>
          <p:nvPicPr>
            <p:cNvPr id="6" name="Picture 5"/>
            <p:cNvPicPr>
              <a:picLocks noChangeAspect="1"/>
            </p:cNvPicPr>
            <p:nvPr/>
          </p:nvPicPr>
          <p:blipFill>
            <a:blip r:embed="rId5"/>
            <a:stretch>
              <a:fillRect/>
            </a:stretch>
          </p:blipFill>
          <p:spPr>
            <a:xfrm>
              <a:off x="5156421" y="800100"/>
              <a:ext cx="3774803" cy="4690088"/>
            </a:xfrm>
            <a:prstGeom prst="rect">
              <a:avLst/>
            </a:prstGeom>
            <a:effectLst>
              <a:outerShdw blurRad="50800" dist="38100" dir="2700000" algn="tl" rotWithShape="0">
                <a:prstClr val="black">
                  <a:alpha val="40000"/>
                </a:prstClr>
              </a:outerShdw>
            </a:effectLst>
          </p:spPr>
        </p:pic>
        <p:sp>
          <p:nvSpPr>
            <p:cNvPr id="4" name="Rectangle 3"/>
            <p:cNvSpPr/>
            <p:nvPr/>
          </p:nvSpPr>
          <p:spPr>
            <a:xfrm>
              <a:off x="8238067" y="1634067"/>
              <a:ext cx="330200" cy="1608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585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Celebrations</a:t>
            </a:r>
            <a:endParaRPr lang="en-US" dirty="0"/>
          </a:p>
        </p:txBody>
      </p:sp>
      <p:sp>
        <p:nvSpPr>
          <p:cNvPr id="3" name="Text Placeholder 2"/>
          <p:cNvSpPr>
            <a:spLocks noGrp="1"/>
          </p:cNvSpPr>
          <p:nvPr>
            <p:ph type="body" sz="quarter" idx="10"/>
          </p:nvPr>
        </p:nvSpPr>
        <p:spPr>
          <a:xfrm>
            <a:off x="146249" y="1124463"/>
            <a:ext cx="8997753" cy="3884242"/>
          </a:xfrm>
        </p:spPr>
        <p:txBody>
          <a:bodyPr/>
          <a:lstStyle/>
          <a:p>
            <a:pPr marL="0" indent="0">
              <a:buNone/>
            </a:pPr>
            <a:r>
              <a:rPr lang="en-US" dirty="0" smtClean="0"/>
              <a:t>There are multiple areas to celebrate with the latest staff survey results.</a:t>
            </a:r>
          </a:p>
          <a:p>
            <a:r>
              <a:rPr lang="en-US" dirty="0" smtClean="0"/>
              <a:t>My job makes me feel like I am part of something meaningful- still one of our highest marks</a:t>
            </a:r>
          </a:p>
          <a:p>
            <a:endParaRPr lang="en-US" dirty="0"/>
          </a:p>
          <a:p>
            <a:r>
              <a:rPr lang="en-US">
                <a:hlinkClick r:id="rId2"/>
              </a:rPr>
              <a:t>https://</a:t>
            </a:r>
            <a:r>
              <a:rPr lang="en-US" smtClean="0">
                <a:hlinkClick r:id="rId2"/>
              </a:rPr>
              <a:t>www.youtube.com/watch?v=rOIQ5968Ph0</a:t>
            </a:r>
            <a:r>
              <a:rPr lang="en-US" smtClean="0"/>
              <a:t> </a:t>
            </a:r>
            <a:endParaRPr lang="en-US" dirty="0" smtClean="0"/>
          </a:p>
        </p:txBody>
      </p:sp>
    </p:spTree>
    <p:extLst>
      <p:ext uri="{BB962C8B-B14F-4D97-AF65-F5344CB8AC3E}">
        <p14:creationId xmlns:p14="http://schemas.microsoft.com/office/powerpoint/2010/main" val="389944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5"/>
            <a:ext cx="9144000" cy="645429"/>
          </a:xfrm>
          <a:solidFill>
            <a:schemeClr val="bg1"/>
          </a:solidFill>
        </p:spPr>
        <p:txBody>
          <a:bodyPr/>
          <a:lstStyle/>
          <a:p>
            <a:r>
              <a:rPr lang="en-US" sz="3600" dirty="0"/>
              <a:t>I     My Job Because…</a:t>
            </a:r>
          </a:p>
        </p:txBody>
      </p:sp>
      <p:pic>
        <p:nvPicPr>
          <p:cNvPr id="4" name="Picture 3"/>
          <p:cNvPicPr>
            <a:picLocks noChangeAspect="1"/>
          </p:cNvPicPr>
          <p:nvPr/>
        </p:nvPicPr>
        <p:blipFill>
          <a:blip r:embed="rId3"/>
          <a:stretch>
            <a:fillRect/>
          </a:stretch>
        </p:blipFill>
        <p:spPr>
          <a:xfrm>
            <a:off x="0" y="633671"/>
            <a:ext cx="9144000" cy="5081339"/>
          </a:xfrm>
          <a:prstGeom prst="rect">
            <a:avLst/>
          </a:prstGeom>
        </p:spPr>
      </p:pic>
      <p:pic>
        <p:nvPicPr>
          <p:cNvPr id="5" name="Picture 4" descr="https://secure.workplacedynamics.com/Results/images/ico-orgheal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486" y="103241"/>
            <a:ext cx="447367" cy="41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7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06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Survey Participation</a:t>
            </a:r>
          </a:p>
        </p:txBody>
      </p:sp>
      <p:graphicFrame>
        <p:nvGraphicFramePr>
          <p:cNvPr id="4" name="Table 3"/>
          <p:cNvGraphicFramePr>
            <a:graphicFrameLocks noGrp="1"/>
          </p:cNvGraphicFramePr>
          <p:nvPr>
            <p:extLst>
              <p:ext uri="{D42A27DB-BD31-4B8C-83A1-F6EECF244321}">
                <p14:modId xmlns:p14="http://schemas.microsoft.com/office/powerpoint/2010/main" val="1953495149"/>
              </p:ext>
            </p:extLst>
          </p:nvPr>
        </p:nvGraphicFramePr>
        <p:xfrm>
          <a:off x="152401" y="1273673"/>
          <a:ext cx="8839202" cy="3574010"/>
        </p:xfrm>
        <a:graphic>
          <a:graphicData uri="http://schemas.openxmlformats.org/drawingml/2006/table">
            <a:tbl>
              <a:tblPr firstRow="1" bandRow="1">
                <a:tableStyleId>{073A0DAA-6AF3-43AB-8588-CEC1D06C72B9}</a:tableStyleId>
              </a:tblPr>
              <a:tblGrid>
                <a:gridCol w="2703096">
                  <a:extLst>
                    <a:ext uri="{9D8B030D-6E8A-4147-A177-3AD203B41FA5}">
                      <a16:colId xmlns="" xmlns:a16="http://schemas.microsoft.com/office/drawing/2014/main" val="1878277079"/>
                    </a:ext>
                  </a:extLst>
                </a:gridCol>
                <a:gridCol w="1780673">
                  <a:extLst>
                    <a:ext uri="{9D8B030D-6E8A-4147-A177-3AD203B41FA5}">
                      <a16:colId xmlns="" xmlns:a16="http://schemas.microsoft.com/office/drawing/2014/main" val="295311439"/>
                    </a:ext>
                  </a:extLst>
                </a:gridCol>
                <a:gridCol w="2173706">
                  <a:extLst>
                    <a:ext uri="{9D8B030D-6E8A-4147-A177-3AD203B41FA5}">
                      <a16:colId xmlns="" xmlns:a16="http://schemas.microsoft.com/office/drawing/2014/main" val="2894075804"/>
                    </a:ext>
                  </a:extLst>
                </a:gridCol>
                <a:gridCol w="2181727">
                  <a:extLst>
                    <a:ext uri="{9D8B030D-6E8A-4147-A177-3AD203B41FA5}">
                      <a16:colId xmlns="" xmlns:a16="http://schemas.microsoft.com/office/drawing/2014/main" val="858145248"/>
                    </a:ext>
                  </a:extLst>
                </a:gridCol>
              </a:tblGrid>
              <a:tr h="531370">
                <a:tc>
                  <a:txBody>
                    <a:bodyPr/>
                    <a:lstStyle/>
                    <a:p>
                      <a:pPr algn="ctr"/>
                      <a:endParaRPr lang="en-US" sz="2400" dirty="0"/>
                    </a:p>
                  </a:txBody>
                  <a:tcPr/>
                </a:tc>
                <a:tc>
                  <a:txBody>
                    <a:bodyPr/>
                    <a:lstStyle/>
                    <a:p>
                      <a:pPr algn="ctr"/>
                      <a:r>
                        <a:rPr lang="en-US" sz="2400" dirty="0" smtClean="0"/>
                        <a:t>2015</a:t>
                      </a:r>
                      <a:endParaRPr lang="en-US" sz="2400" dirty="0"/>
                    </a:p>
                  </a:txBody>
                  <a:tcPr/>
                </a:tc>
                <a:tc>
                  <a:txBody>
                    <a:bodyPr/>
                    <a:lstStyle/>
                    <a:p>
                      <a:pPr algn="ctr"/>
                      <a:r>
                        <a:rPr lang="en-US" sz="2400" dirty="0" smtClean="0"/>
                        <a:t>2016</a:t>
                      </a:r>
                      <a:endParaRPr lang="en-US" sz="2400" dirty="0"/>
                    </a:p>
                  </a:txBody>
                  <a:tcPr/>
                </a:tc>
                <a:tc>
                  <a:txBody>
                    <a:bodyPr/>
                    <a:lstStyle/>
                    <a:p>
                      <a:pPr algn="ctr"/>
                      <a:r>
                        <a:rPr lang="en-US" sz="2400" dirty="0" smtClean="0"/>
                        <a:t>2017</a:t>
                      </a:r>
                      <a:endParaRPr lang="en-US" sz="2400" dirty="0"/>
                    </a:p>
                  </a:txBody>
                  <a:tcPr/>
                </a:tc>
                <a:extLst>
                  <a:ext uri="{0D108BD9-81ED-4DB2-BD59-A6C34878D82A}">
                    <a16:rowId xmlns="" xmlns:a16="http://schemas.microsoft.com/office/drawing/2014/main" val="1429136686"/>
                  </a:ext>
                </a:extLst>
              </a:tr>
              <a:tr h="531370">
                <a:tc>
                  <a:txBody>
                    <a:bodyPr/>
                    <a:lstStyle/>
                    <a:p>
                      <a:pPr algn="ctr"/>
                      <a:r>
                        <a:rPr lang="en-US" sz="2400" dirty="0" smtClean="0"/>
                        <a:t>Survey Window</a:t>
                      </a:r>
                      <a:endParaRPr lang="en-US" sz="2400" dirty="0"/>
                    </a:p>
                  </a:txBody>
                  <a:tcPr/>
                </a:tc>
                <a:tc>
                  <a:txBody>
                    <a:bodyPr/>
                    <a:lstStyle/>
                    <a:p>
                      <a:pPr algn="ctr"/>
                      <a:r>
                        <a:rPr lang="en-US" sz="2400" dirty="0" smtClean="0"/>
                        <a:t>April 13-27</a:t>
                      </a:r>
                      <a:endParaRPr lang="en-US" sz="2400" dirty="0"/>
                    </a:p>
                  </a:txBody>
                  <a:tcPr/>
                </a:tc>
                <a:tc>
                  <a:txBody>
                    <a:bodyPr/>
                    <a:lstStyle/>
                    <a:p>
                      <a:pPr algn="ctr"/>
                      <a:r>
                        <a:rPr lang="en-US" sz="2400" dirty="0" smtClean="0"/>
                        <a:t>October 3-17</a:t>
                      </a:r>
                      <a:endParaRPr lang="en-US" sz="2400" dirty="0"/>
                    </a:p>
                  </a:txBody>
                  <a:tcPr/>
                </a:tc>
                <a:tc>
                  <a:txBody>
                    <a:bodyPr/>
                    <a:lstStyle/>
                    <a:p>
                      <a:pPr algn="ctr"/>
                      <a:r>
                        <a:rPr lang="en-US" sz="2400" dirty="0" smtClean="0"/>
                        <a:t>October 2-16</a:t>
                      </a:r>
                      <a:endParaRPr lang="en-US" sz="2400" dirty="0"/>
                    </a:p>
                  </a:txBody>
                  <a:tcPr/>
                </a:tc>
                <a:extLst>
                  <a:ext uri="{0D108BD9-81ED-4DB2-BD59-A6C34878D82A}">
                    <a16:rowId xmlns="" xmlns:a16="http://schemas.microsoft.com/office/drawing/2014/main" val="1641690883"/>
                  </a:ext>
                </a:extLst>
              </a:tr>
              <a:tr h="531370">
                <a:tc>
                  <a:txBody>
                    <a:bodyPr/>
                    <a:lstStyle/>
                    <a:p>
                      <a:pPr algn="ctr"/>
                      <a:r>
                        <a:rPr lang="en-US" sz="2400" dirty="0" smtClean="0"/>
                        <a:t>Surveys Sent</a:t>
                      </a:r>
                      <a:endParaRPr lang="en-US" sz="2400" dirty="0"/>
                    </a:p>
                  </a:txBody>
                  <a:tcPr/>
                </a:tc>
                <a:tc>
                  <a:txBody>
                    <a:bodyPr/>
                    <a:lstStyle/>
                    <a:p>
                      <a:pPr algn="ctr"/>
                      <a:r>
                        <a:rPr lang="en-US" sz="2400" dirty="0" smtClean="0"/>
                        <a:t>2,502</a:t>
                      </a:r>
                      <a:endParaRPr lang="en-US" sz="2400" dirty="0"/>
                    </a:p>
                  </a:txBody>
                  <a:tcPr/>
                </a:tc>
                <a:tc>
                  <a:txBody>
                    <a:bodyPr/>
                    <a:lstStyle/>
                    <a:p>
                      <a:pPr algn="ctr"/>
                      <a:r>
                        <a:rPr lang="en-US" sz="2400" dirty="0" smtClean="0"/>
                        <a:t>2,528</a:t>
                      </a:r>
                      <a:endParaRPr lang="en-US" sz="2400" dirty="0"/>
                    </a:p>
                  </a:txBody>
                  <a:tcPr/>
                </a:tc>
                <a:tc>
                  <a:txBody>
                    <a:bodyPr/>
                    <a:lstStyle/>
                    <a:p>
                      <a:pPr algn="ctr"/>
                      <a:r>
                        <a:rPr lang="en-US" sz="2400" dirty="0" smtClean="0"/>
                        <a:t>2,532</a:t>
                      </a:r>
                      <a:endParaRPr lang="en-US" sz="2400" dirty="0"/>
                    </a:p>
                  </a:txBody>
                  <a:tcPr/>
                </a:tc>
                <a:extLst>
                  <a:ext uri="{0D108BD9-81ED-4DB2-BD59-A6C34878D82A}">
                    <a16:rowId xmlns="" xmlns:a16="http://schemas.microsoft.com/office/drawing/2014/main" val="1767143475"/>
                  </a:ext>
                </a:extLst>
              </a:tr>
              <a:tr h="531370">
                <a:tc>
                  <a:txBody>
                    <a:bodyPr/>
                    <a:lstStyle/>
                    <a:p>
                      <a:pPr algn="ctr"/>
                      <a:r>
                        <a:rPr lang="en-US" sz="2400" dirty="0" smtClean="0"/>
                        <a:t>Responses</a:t>
                      </a:r>
                      <a:endParaRPr lang="en-US" sz="2400" dirty="0"/>
                    </a:p>
                  </a:txBody>
                  <a:tcPr/>
                </a:tc>
                <a:tc>
                  <a:txBody>
                    <a:bodyPr/>
                    <a:lstStyle/>
                    <a:p>
                      <a:pPr algn="ctr"/>
                      <a:r>
                        <a:rPr lang="en-US" sz="2400" dirty="0" smtClean="0"/>
                        <a:t>2,098</a:t>
                      </a:r>
                      <a:endParaRPr lang="en-US" sz="2400" dirty="0"/>
                    </a:p>
                  </a:txBody>
                  <a:tcPr/>
                </a:tc>
                <a:tc>
                  <a:txBody>
                    <a:bodyPr/>
                    <a:lstStyle/>
                    <a:p>
                      <a:pPr algn="ctr"/>
                      <a:r>
                        <a:rPr lang="en-US" sz="2400" dirty="0" smtClean="0"/>
                        <a:t>2,084</a:t>
                      </a:r>
                      <a:endParaRPr lang="en-US" sz="2400" dirty="0"/>
                    </a:p>
                  </a:txBody>
                  <a:tcPr/>
                </a:tc>
                <a:tc>
                  <a:txBody>
                    <a:bodyPr/>
                    <a:lstStyle/>
                    <a:p>
                      <a:pPr algn="ctr"/>
                      <a:r>
                        <a:rPr lang="en-US" sz="2400" dirty="0" smtClean="0"/>
                        <a:t>1,880</a:t>
                      </a:r>
                      <a:endParaRPr lang="en-US" sz="2400" dirty="0"/>
                    </a:p>
                  </a:txBody>
                  <a:tcPr/>
                </a:tc>
                <a:extLst>
                  <a:ext uri="{0D108BD9-81ED-4DB2-BD59-A6C34878D82A}">
                    <a16:rowId xmlns="" xmlns:a16="http://schemas.microsoft.com/office/drawing/2014/main" val="3353722411"/>
                  </a:ext>
                </a:extLst>
              </a:tr>
              <a:tr h="531370">
                <a:tc>
                  <a:txBody>
                    <a:bodyPr/>
                    <a:lstStyle/>
                    <a:p>
                      <a:pPr algn="ctr"/>
                      <a:r>
                        <a:rPr lang="en-US" sz="2400" dirty="0" smtClean="0"/>
                        <a:t>Response Rate</a:t>
                      </a:r>
                      <a:endParaRPr lang="en-US" sz="2400" dirty="0"/>
                    </a:p>
                  </a:txBody>
                  <a:tcPr/>
                </a:tc>
                <a:tc>
                  <a:txBody>
                    <a:bodyPr/>
                    <a:lstStyle/>
                    <a:p>
                      <a:pPr algn="ctr"/>
                      <a:r>
                        <a:rPr lang="en-US" sz="2400" dirty="0" smtClean="0"/>
                        <a:t>83.9%</a:t>
                      </a:r>
                      <a:endParaRPr lang="en-US" sz="2400" dirty="0"/>
                    </a:p>
                  </a:txBody>
                  <a:tcPr/>
                </a:tc>
                <a:tc>
                  <a:txBody>
                    <a:bodyPr/>
                    <a:lstStyle/>
                    <a:p>
                      <a:pPr algn="ctr"/>
                      <a:r>
                        <a:rPr lang="en-US" sz="2400" dirty="0" smtClean="0"/>
                        <a:t>82.4%</a:t>
                      </a:r>
                      <a:endParaRPr lang="en-US" sz="2400" dirty="0"/>
                    </a:p>
                  </a:txBody>
                  <a:tcPr/>
                </a:tc>
                <a:tc>
                  <a:txBody>
                    <a:bodyPr/>
                    <a:lstStyle/>
                    <a:p>
                      <a:pPr algn="ctr"/>
                      <a:r>
                        <a:rPr lang="en-US" sz="2400" dirty="0" smtClean="0"/>
                        <a:t>74.2%</a:t>
                      </a:r>
                      <a:endParaRPr lang="en-US" sz="2400" dirty="0"/>
                    </a:p>
                  </a:txBody>
                  <a:tcPr/>
                </a:tc>
                <a:extLst>
                  <a:ext uri="{0D108BD9-81ED-4DB2-BD59-A6C34878D82A}">
                    <a16:rowId xmlns="" xmlns:a16="http://schemas.microsoft.com/office/drawing/2014/main" val="106438601"/>
                  </a:ext>
                </a:extLst>
              </a:tr>
              <a:tr h="917160">
                <a:tc>
                  <a:txBody>
                    <a:bodyPr/>
                    <a:lstStyle/>
                    <a:p>
                      <a:pPr algn="ctr"/>
                      <a:r>
                        <a:rPr lang="en-US" sz="2400" dirty="0" smtClean="0"/>
                        <a:t>Comments &amp; Improvement Ideas</a:t>
                      </a:r>
                      <a:endParaRPr lang="en-US" sz="2400" dirty="0"/>
                    </a:p>
                  </a:txBody>
                  <a:tcPr/>
                </a:tc>
                <a:tc>
                  <a:txBody>
                    <a:bodyPr/>
                    <a:lstStyle/>
                    <a:p>
                      <a:pPr algn="ctr"/>
                      <a:r>
                        <a:rPr lang="en-US" sz="2400" dirty="0" smtClean="0"/>
                        <a:t>4,200</a:t>
                      </a:r>
                      <a:endParaRPr lang="en-US" sz="2400" dirty="0"/>
                    </a:p>
                  </a:txBody>
                  <a:tcPr anchor="ctr" anchorCtr="1"/>
                </a:tc>
                <a:tc>
                  <a:txBody>
                    <a:bodyPr/>
                    <a:lstStyle/>
                    <a:p>
                      <a:pPr algn="ctr"/>
                      <a:r>
                        <a:rPr lang="en-US" sz="2400" dirty="0" smtClean="0"/>
                        <a:t>3,800</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5,361</a:t>
                      </a:r>
                    </a:p>
                  </a:txBody>
                  <a:tcPr anchor="ctr" anchorCtr="1"/>
                </a:tc>
                <a:extLst>
                  <a:ext uri="{0D108BD9-81ED-4DB2-BD59-A6C34878D82A}">
                    <a16:rowId xmlns="" xmlns:a16="http://schemas.microsoft.com/office/drawing/2014/main" val="2805045837"/>
                  </a:ext>
                </a:extLst>
              </a:tr>
            </a:tbl>
          </a:graphicData>
        </a:graphic>
      </p:graphicFrame>
    </p:spTree>
    <p:extLst>
      <p:ext uri="{BB962C8B-B14F-4D97-AF65-F5344CB8AC3E}">
        <p14:creationId xmlns:p14="http://schemas.microsoft.com/office/powerpoint/2010/main" val="23837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1058784"/>
              </p:ext>
            </p:extLst>
          </p:nvPr>
        </p:nvGraphicFramePr>
        <p:xfrm>
          <a:off x="96263" y="1423280"/>
          <a:ext cx="6224335" cy="3790776"/>
        </p:xfrm>
        <a:graphic>
          <a:graphicData uri="http://schemas.openxmlformats.org/drawingml/2006/table">
            <a:tbl>
              <a:tblPr firstRow="1" bandRow="1">
                <a:tableStyleId>{073A0DAA-6AF3-43AB-8588-CEC1D06C72B9}</a:tableStyleId>
              </a:tblPr>
              <a:tblGrid>
                <a:gridCol w="2655414">
                  <a:extLst>
                    <a:ext uri="{9D8B030D-6E8A-4147-A177-3AD203B41FA5}">
                      <a16:colId xmlns="" xmlns:a16="http://schemas.microsoft.com/office/drawing/2014/main" val="20000"/>
                    </a:ext>
                  </a:extLst>
                </a:gridCol>
                <a:gridCol w="1109133">
                  <a:extLst>
                    <a:ext uri="{9D8B030D-6E8A-4147-A177-3AD203B41FA5}">
                      <a16:colId xmlns="" xmlns:a16="http://schemas.microsoft.com/office/drawing/2014/main" val="20001"/>
                    </a:ext>
                  </a:extLst>
                </a:gridCol>
                <a:gridCol w="1303867">
                  <a:extLst>
                    <a:ext uri="{9D8B030D-6E8A-4147-A177-3AD203B41FA5}">
                      <a16:colId xmlns="" xmlns:a16="http://schemas.microsoft.com/office/drawing/2014/main" val="20003"/>
                    </a:ext>
                  </a:extLst>
                </a:gridCol>
                <a:gridCol w="1155921">
                  <a:extLst>
                    <a:ext uri="{9D8B030D-6E8A-4147-A177-3AD203B41FA5}">
                      <a16:colId xmlns="" xmlns:a16="http://schemas.microsoft.com/office/drawing/2014/main" val="601594916"/>
                    </a:ext>
                  </a:extLst>
                </a:gridCol>
              </a:tblGrid>
              <a:tr h="473847">
                <a:tc>
                  <a:txBody>
                    <a:bodyPr/>
                    <a:lstStyle/>
                    <a:p>
                      <a:endParaRPr lang="en-US" sz="2400" b="0" dirty="0"/>
                    </a:p>
                  </a:txBody>
                  <a:tcPr/>
                </a:tc>
                <a:tc>
                  <a:txBody>
                    <a:bodyPr/>
                    <a:lstStyle/>
                    <a:p>
                      <a:pPr algn="ctr"/>
                      <a:r>
                        <a:rPr lang="en-US" sz="2400" b="0" dirty="0" smtClean="0"/>
                        <a:t>2015</a:t>
                      </a:r>
                      <a:endParaRPr lang="en-US" sz="2400" b="0" dirty="0"/>
                    </a:p>
                  </a:txBody>
                  <a:tcPr/>
                </a:tc>
                <a:tc>
                  <a:txBody>
                    <a:bodyPr/>
                    <a:lstStyle/>
                    <a:p>
                      <a:pPr algn="ctr"/>
                      <a:r>
                        <a:rPr lang="en-US" sz="2400" b="0" dirty="0" smtClean="0"/>
                        <a:t>2016</a:t>
                      </a:r>
                      <a:endParaRPr lang="en-US" sz="2400" b="0" dirty="0"/>
                    </a:p>
                  </a:txBody>
                  <a:tcPr/>
                </a:tc>
                <a:tc>
                  <a:txBody>
                    <a:bodyPr/>
                    <a:lstStyle/>
                    <a:p>
                      <a:pPr algn="ctr"/>
                      <a:r>
                        <a:rPr lang="en-US" sz="2400" b="0" dirty="0" smtClean="0"/>
                        <a:t>2017</a:t>
                      </a:r>
                      <a:endParaRPr lang="en-US" sz="2400" b="0" dirty="0"/>
                    </a:p>
                  </a:txBody>
                  <a:tcPr/>
                </a:tc>
                <a:extLst>
                  <a:ext uri="{0D108BD9-81ED-4DB2-BD59-A6C34878D82A}">
                    <a16:rowId xmlns="" xmlns:a16="http://schemas.microsoft.com/office/drawing/2014/main" val="10000"/>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More than 15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32%</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36%</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38%</a:t>
                      </a:r>
                      <a:endParaRPr lang="en-US" sz="2400" b="0" dirty="0">
                        <a:solidFill>
                          <a:schemeClr val="tx1"/>
                        </a:solidFill>
                        <a:effectLst/>
                        <a:latin typeface="Arial"/>
                      </a:endParaRPr>
                    </a:p>
                  </a:txBody>
                  <a:tcPr marL="16371" marR="16371" marT="39291" marB="39291" anchor="ctr"/>
                </a:tc>
                <a:extLst>
                  <a:ext uri="{0D108BD9-81ED-4DB2-BD59-A6C34878D82A}">
                    <a16:rowId xmlns="" xmlns:a16="http://schemas.microsoft.com/office/drawing/2014/main" val="10001"/>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10 -15</a:t>
                      </a:r>
                      <a:r>
                        <a:rPr lang="en-US" sz="2400" b="0" baseline="0" dirty="0" smtClean="0">
                          <a:effectLst/>
                        </a:rPr>
                        <a:t>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25%</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20%</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18%</a:t>
                      </a:r>
                      <a:endParaRPr lang="en-US" sz="2400" b="0" dirty="0">
                        <a:solidFill>
                          <a:schemeClr val="tx1"/>
                        </a:solidFill>
                        <a:effectLst/>
                        <a:latin typeface="Arial"/>
                      </a:endParaRPr>
                    </a:p>
                  </a:txBody>
                  <a:tcPr marL="16371" marR="16371" marT="39291" marB="39291" anchor="ctr"/>
                </a:tc>
                <a:extLst>
                  <a:ext uri="{0D108BD9-81ED-4DB2-BD59-A6C34878D82A}">
                    <a16:rowId xmlns="" xmlns:a16="http://schemas.microsoft.com/office/drawing/2014/main" val="10002"/>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5 -10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17%</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14%</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13%</a:t>
                      </a:r>
                      <a:endParaRPr lang="en-US" sz="2400" b="0" dirty="0">
                        <a:solidFill>
                          <a:schemeClr val="tx1"/>
                        </a:solidFill>
                        <a:effectLst/>
                        <a:latin typeface="Arial"/>
                      </a:endParaRPr>
                    </a:p>
                  </a:txBody>
                  <a:tcPr marL="16371" marR="16371" marT="39291" marB="39291" anchor="ctr"/>
                </a:tc>
                <a:extLst>
                  <a:ext uri="{0D108BD9-81ED-4DB2-BD59-A6C34878D82A}">
                    <a16:rowId xmlns="" xmlns:a16="http://schemas.microsoft.com/office/drawing/2014/main" val="10003"/>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3 - 5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12%</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9%</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12%</a:t>
                      </a:r>
                      <a:endParaRPr lang="en-US" sz="2400" b="0" dirty="0">
                        <a:solidFill>
                          <a:schemeClr val="tx1"/>
                        </a:solidFill>
                        <a:effectLst/>
                        <a:latin typeface="Arial"/>
                      </a:endParaRPr>
                    </a:p>
                  </a:txBody>
                  <a:tcPr marL="16371" marR="16371" marT="39291" marB="39291" anchor="ctr"/>
                </a:tc>
                <a:extLst>
                  <a:ext uri="{0D108BD9-81ED-4DB2-BD59-A6C34878D82A}">
                    <a16:rowId xmlns="" xmlns:a16="http://schemas.microsoft.com/office/drawing/2014/main" val="10004"/>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1 - 3 years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7%</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11%</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12%</a:t>
                      </a:r>
                      <a:endParaRPr lang="en-US" sz="2400" b="0" dirty="0">
                        <a:solidFill>
                          <a:schemeClr val="tx1"/>
                        </a:solidFill>
                        <a:effectLst/>
                        <a:latin typeface="Arial"/>
                      </a:endParaRPr>
                    </a:p>
                  </a:txBody>
                  <a:tcPr marL="16371" marR="16371" marT="39291" marB="39291" anchor="ctr"/>
                </a:tc>
                <a:extLst>
                  <a:ext uri="{0D108BD9-81ED-4DB2-BD59-A6C34878D82A}">
                    <a16:rowId xmlns="" xmlns:a16="http://schemas.microsoft.com/office/drawing/2014/main" val="10005"/>
                  </a:ext>
                </a:extLst>
              </a:tr>
              <a:tr h="47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rPr>
                        <a:t>6 - 12 months</a:t>
                      </a:r>
                      <a:endParaRPr lang="en-US" sz="2400" b="0" dirty="0" smtClean="0">
                        <a:solidFill>
                          <a:schemeClr val="tx1"/>
                        </a:solidFill>
                        <a:effectLst/>
                        <a:latin typeface="Arial"/>
                      </a:endParaRPr>
                    </a:p>
                  </a:txBody>
                  <a:tcPr marL="16371" marR="16371" marT="39291" marB="39291" anchor="ctr"/>
                </a:tc>
                <a:tc>
                  <a:txBody>
                    <a:bodyPr/>
                    <a:lstStyle/>
                    <a:p>
                      <a:pPr algn="ctr"/>
                      <a:r>
                        <a:rPr lang="en-US" sz="2400" b="0" dirty="0" smtClean="0">
                          <a:effectLst/>
                        </a:rPr>
                        <a:t>5%</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a:t>
                      </a:r>
                      <a:endParaRPr lang="en-US" sz="2400" b="0" dirty="0">
                        <a:solidFill>
                          <a:schemeClr val="tx1"/>
                        </a:solidFill>
                        <a:effectLst/>
                        <a:latin typeface="Arial"/>
                      </a:endParaRPr>
                    </a:p>
                  </a:txBody>
                  <a:tcPr marL="16371" marR="16371" marT="39291" marB="39291" anchor="ctr"/>
                </a:tc>
                <a:extLst>
                  <a:ext uri="{0D108BD9-81ED-4DB2-BD59-A6C34878D82A}">
                    <a16:rowId xmlns="" xmlns:a16="http://schemas.microsoft.com/office/drawing/2014/main" val="10006"/>
                  </a:ext>
                </a:extLst>
              </a:tr>
              <a:tr h="473847">
                <a:tc>
                  <a:txBody>
                    <a:bodyPr/>
                    <a:lstStyle/>
                    <a:p>
                      <a:pPr algn="ctr"/>
                      <a:r>
                        <a:rPr lang="en-US" sz="2400" b="0" dirty="0" smtClean="0">
                          <a:effectLst/>
                        </a:rPr>
                        <a:t>Less than 6 months</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1%</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7%</a:t>
                      </a:r>
                      <a:endParaRPr lang="en-US" sz="2400" b="0" dirty="0">
                        <a:solidFill>
                          <a:schemeClr val="tx1"/>
                        </a:solidFill>
                        <a:effectLst/>
                        <a:latin typeface="Arial"/>
                      </a:endParaRPr>
                    </a:p>
                  </a:txBody>
                  <a:tcPr marL="16371" marR="16371" marT="39291" marB="39291" anchor="ctr"/>
                </a:tc>
                <a:tc>
                  <a:txBody>
                    <a:bodyPr/>
                    <a:lstStyle/>
                    <a:p>
                      <a:pPr algn="ctr"/>
                      <a:r>
                        <a:rPr lang="en-US" sz="2400" b="0" dirty="0" smtClean="0">
                          <a:effectLst/>
                        </a:rPr>
                        <a:t>5%</a:t>
                      </a:r>
                      <a:endParaRPr lang="en-US" sz="2400" b="0" dirty="0">
                        <a:solidFill>
                          <a:schemeClr val="tx1"/>
                        </a:solidFill>
                        <a:effectLst/>
                        <a:latin typeface="Arial"/>
                      </a:endParaRPr>
                    </a:p>
                  </a:txBody>
                  <a:tcPr marL="16371" marR="16371" marT="39291" marB="39291" anchor="ctr"/>
                </a:tc>
                <a:extLst>
                  <a:ext uri="{0D108BD9-81ED-4DB2-BD59-A6C34878D82A}">
                    <a16:rowId xmlns="" xmlns:a16="http://schemas.microsoft.com/office/drawing/2014/main" val="10007"/>
                  </a:ext>
                </a:extLst>
              </a:tr>
            </a:tbl>
          </a:graphicData>
        </a:graphic>
      </p:graphicFrame>
      <p:sp>
        <p:nvSpPr>
          <p:cNvPr id="2" name="Title 1"/>
          <p:cNvSpPr>
            <a:spLocks noGrp="1"/>
          </p:cNvSpPr>
          <p:nvPr>
            <p:ph type="title"/>
          </p:nvPr>
        </p:nvSpPr>
        <p:spPr/>
        <p:txBody>
          <a:bodyPr/>
          <a:lstStyle/>
          <a:p>
            <a:r>
              <a:rPr lang="en-US" sz="4800" b="1" dirty="0"/>
              <a:t>Experience of Responders</a:t>
            </a:r>
          </a:p>
        </p:txBody>
      </p:sp>
      <p:sp>
        <p:nvSpPr>
          <p:cNvPr id="8" name="Right Brace 7"/>
          <p:cNvSpPr/>
          <p:nvPr/>
        </p:nvSpPr>
        <p:spPr>
          <a:xfrm>
            <a:off x="6320598" y="1898349"/>
            <a:ext cx="737729" cy="945040"/>
          </a:xfrm>
          <a:prstGeom prst="rightBrac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txBody>
          <a:bodyPr lIns="91404" tIns="45701" rIns="91404" bIns="45701" rtlCol="0" anchor="ctr"/>
          <a:lstStyle/>
          <a:p>
            <a:pPr algn="ctr"/>
            <a:endParaRPr lang="en-US"/>
          </a:p>
        </p:txBody>
      </p:sp>
      <p:sp>
        <p:nvSpPr>
          <p:cNvPr id="9" name="TextBox 8"/>
          <p:cNvSpPr txBox="1"/>
          <p:nvPr/>
        </p:nvSpPr>
        <p:spPr>
          <a:xfrm>
            <a:off x="7026240" y="1338605"/>
            <a:ext cx="1949327" cy="2677618"/>
          </a:xfrm>
          <a:prstGeom prst="rect">
            <a:avLst/>
          </a:prstGeom>
          <a:solidFill>
            <a:schemeClr val="bg1"/>
          </a:solidFill>
          <a:ln w="28575" cmpd="sng">
            <a:solidFill>
              <a:schemeClr val="tx1"/>
            </a:solidFill>
          </a:ln>
        </p:spPr>
        <p:txBody>
          <a:bodyPr wrap="square" lIns="91404" tIns="45701" rIns="91404" bIns="45701" rtlCol="0">
            <a:spAutoFit/>
          </a:bodyPr>
          <a:lstStyle/>
          <a:p>
            <a:r>
              <a:rPr lang="en-US" sz="2400" dirty="0"/>
              <a:t>Once again, the majority of responders (56%) have more than 10 years of experience.</a:t>
            </a:r>
          </a:p>
        </p:txBody>
      </p:sp>
    </p:spTree>
    <p:extLst>
      <p:ext uri="{BB962C8B-B14F-4D97-AF65-F5344CB8AC3E}">
        <p14:creationId xmlns:p14="http://schemas.microsoft.com/office/powerpoint/2010/main" val="2247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cs typeface="Times New Roman" panose="02020603050405020304" pitchFamily="18" charset="0"/>
              </a:rPr>
              <a:t>Working Culture </a:t>
            </a:r>
            <a:r>
              <a:rPr lang="en-US" altLang="en-US" b="1" dirty="0">
                <a:cs typeface="Times New Roman" panose="02020603050405020304" pitchFamily="18" charset="0"/>
              </a:rPr>
              <a:t>A</a:t>
            </a:r>
            <a:r>
              <a:rPr lang="en-US" altLang="en-US" b="1" dirty="0" smtClean="0">
                <a:cs typeface="Times New Roman" panose="02020603050405020304" pitchFamily="18" charset="0"/>
              </a:rPr>
              <a:t>lignment</a:t>
            </a:r>
            <a:r>
              <a:rPr lang="en-US" altLang="en-US" b="1" dirty="0">
                <a:cs typeface="Times New Roman" panose="02020603050405020304" pitchFamily="18" charset="0"/>
              </a:rPr>
              <a:t/>
            </a:r>
            <a:br>
              <a:rPr lang="en-US" altLang="en-US" b="1" dirty="0">
                <a:cs typeface="Times New Roman" panose="02020603050405020304" pitchFamily="18" charset="0"/>
              </a:rPr>
            </a:br>
            <a:endParaRPr lang="en-US" dirty="0"/>
          </a:p>
        </p:txBody>
      </p:sp>
      <p:sp>
        <p:nvSpPr>
          <p:cNvPr id="3" name="Text Placeholder 2"/>
          <p:cNvSpPr>
            <a:spLocks noGrp="1"/>
          </p:cNvSpPr>
          <p:nvPr>
            <p:ph type="body" sz="quarter" idx="10"/>
          </p:nvPr>
        </p:nvSpPr>
        <p:spPr>
          <a:xfrm>
            <a:off x="125589" y="1275248"/>
            <a:ext cx="3635022" cy="3875308"/>
          </a:xfrm>
        </p:spPr>
        <p:txBody>
          <a:bodyPr/>
          <a:lstStyle/>
          <a:p>
            <a:pPr marL="0" indent="0">
              <a:buNone/>
            </a:pPr>
            <a:r>
              <a:rPr lang="en-US" altLang="en-US" sz="2000" dirty="0"/>
              <a:t>The working culture alignment score measures how much employees agree on the company’s culture. Do employees all have a clear and united idea of the work culture, or were they more scattered?</a:t>
            </a:r>
          </a:p>
          <a:p>
            <a:pPr marL="0" indent="0">
              <a:buNone/>
            </a:pPr>
            <a:r>
              <a:rPr lang="en-US" altLang="en-US" sz="2000" dirty="0"/>
              <a:t>KUSD’s working culture alignment is typical.  This graphic is unchanged from the previous survey.</a:t>
            </a:r>
          </a:p>
        </p:txBody>
      </p:sp>
      <p:pic>
        <p:nvPicPr>
          <p:cNvPr id="4" name="Picture 3"/>
          <p:cNvPicPr>
            <a:picLocks noChangeAspect="1"/>
          </p:cNvPicPr>
          <p:nvPr/>
        </p:nvPicPr>
        <p:blipFill>
          <a:blip r:embed="rId3"/>
          <a:stretch>
            <a:fillRect/>
          </a:stretch>
        </p:blipFill>
        <p:spPr>
          <a:xfrm>
            <a:off x="3895346" y="1664214"/>
            <a:ext cx="5039343" cy="3446661"/>
          </a:xfrm>
          <a:prstGeom prst="rect">
            <a:avLst/>
          </a:prstGeom>
          <a:noFill/>
          <a:ln w="25400">
            <a:solidFill>
              <a:srgbClr val="002060"/>
            </a:solidFill>
          </a:ln>
        </p:spPr>
      </p:pic>
    </p:spTree>
    <p:extLst>
      <p:ext uri="{BB962C8B-B14F-4D97-AF65-F5344CB8AC3E}">
        <p14:creationId xmlns:p14="http://schemas.microsoft.com/office/powerpoint/2010/main" val="40657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cs typeface="Times New Roman" panose="02020603050405020304" pitchFamily="18" charset="0"/>
              </a:rPr>
              <a:t>Working Culture Uniqueness</a:t>
            </a:r>
            <a:r>
              <a:rPr lang="en-US" altLang="en-US" b="1" dirty="0">
                <a:cs typeface="Times New Roman" panose="02020603050405020304" pitchFamily="18" charset="0"/>
              </a:rPr>
              <a:t/>
            </a:r>
            <a:br>
              <a:rPr lang="en-US" altLang="en-US" b="1" dirty="0">
                <a:cs typeface="Times New Roman" panose="02020603050405020304" pitchFamily="18" charset="0"/>
              </a:rPr>
            </a:br>
            <a:r>
              <a:rPr lang="en-US" altLang="en-US" b="1" dirty="0">
                <a:cs typeface="Times New Roman" panose="02020603050405020304" pitchFamily="18" charset="0"/>
              </a:rPr>
              <a:t/>
            </a:r>
            <a:br>
              <a:rPr lang="en-US" altLang="en-US" b="1" dirty="0">
                <a:cs typeface="Times New Roman" panose="02020603050405020304" pitchFamily="18" charset="0"/>
              </a:rPr>
            </a:br>
            <a:endParaRPr lang="en-US" dirty="0"/>
          </a:p>
        </p:txBody>
      </p:sp>
      <p:sp>
        <p:nvSpPr>
          <p:cNvPr id="3" name="Text Placeholder 2"/>
          <p:cNvSpPr>
            <a:spLocks noGrp="1"/>
          </p:cNvSpPr>
          <p:nvPr>
            <p:ph type="body" sz="quarter" idx="10"/>
          </p:nvPr>
        </p:nvSpPr>
        <p:spPr>
          <a:xfrm>
            <a:off x="182034" y="1163265"/>
            <a:ext cx="3381022" cy="4338766"/>
          </a:xfrm>
        </p:spPr>
        <p:txBody>
          <a:bodyPr/>
          <a:lstStyle/>
          <a:p>
            <a:pPr marL="0" indent="0" fontAlgn="base">
              <a:spcBef>
                <a:spcPts val="1800"/>
              </a:spcBef>
              <a:spcAft>
                <a:spcPct val="0"/>
              </a:spcAft>
              <a:buClr>
                <a:srgbClr val="FF9933"/>
              </a:buClr>
              <a:buNone/>
            </a:pPr>
            <a:r>
              <a:rPr lang="en-US" altLang="en-US" sz="2000" dirty="0">
                <a:latin typeface="Times New Roman" panose="02020603050405020304" pitchFamily="18" charset="0"/>
                <a:cs typeface="Times New Roman" panose="02020603050405020304" pitchFamily="18" charset="0"/>
              </a:rPr>
              <a:t>The working culture uniqueness score measures how much the work culture stands out when compared to similar companies. Is the work culture distinct and identifiable or is it more unfocused and generic?</a:t>
            </a:r>
          </a:p>
          <a:p>
            <a:pPr marL="0" indent="0" fontAlgn="base">
              <a:spcBef>
                <a:spcPct val="0"/>
              </a:spcBef>
              <a:spcAft>
                <a:spcPct val="0"/>
              </a:spcAft>
              <a:buNone/>
            </a:pPr>
            <a:r>
              <a:rPr lang="en-US" altLang="en-US" sz="2000" dirty="0">
                <a:latin typeface="Times New Roman" panose="02020603050405020304" pitchFamily="18" charset="0"/>
                <a:cs typeface="Times New Roman" panose="02020603050405020304" pitchFamily="18" charset="0"/>
              </a:rPr>
              <a:t>KUSD’s work culture is more unique than average, with a consistent result when compared to last year.</a:t>
            </a:r>
          </a:p>
        </p:txBody>
      </p:sp>
      <p:pic>
        <p:nvPicPr>
          <p:cNvPr id="4" name="Picture 3"/>
          <p:cNvPicPr>
            <a:picLocks noChangeAspect="1"/>
          </p:cNvPicPr>
          <p:nvPr/>
        </p:nvPicPr>
        <p:blipFill>
          <a:blip r:embed="rId3"/>
          <a:stretch>
            <a:fillRect/>
          </a:stretch>
        </p:blipFill>
        <p:spPr>
          <a:xfrm>
            <a:off x="3891861" y="1661619"/>
            <a:ext cx="5046481" cy="3447288"/>
          </a:xfrm>
          <a:prstGeom prst="rect">
            <a:avLst/>
          </a:prstGeom>
          <a:ln w="25400">
            <a:solidFill>
              <a:srgbClr val="002060"/>
            </a:solidFill>
          </a:ln>
        </p:spPr>
      </p:pic>
    </p:spTree>
    <p:extLst>
      <p:ext uri="{BB962C8B-B14F-4D97-AF65-F5344CB8AC3E}">
        <p14:creationId xmlns:p14="http://schemas.microsoft.com/office/powerpoint/2010/main" val="26455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altLang="en-US" smtClean="0"/>
              <a:t>OrgHealth</a:t>
            </a:r>
          </a:p>
        </p:txBody>
      </p:sp>
      <p:sp>
        <p:nvSpPr>
          <p:cNvPr id="15363"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KTEC(EAST)’s</a:t>
            </a:r>
            <a:r>
              <a:rPr lang="en-US" altLang="en-US" sz="1100">
                <a:solidFill>
                  <a:srgbClr val="414042"/>
                </a:solidFill>
                <a:latin typeface="Arial" pitchFamily="34" charset="0"/>
                <a:ea typeface="MS PGothic" pitchFamily="34" charset="-128"/>
                <a:cs typeface="Arial" pitchFamily="34" charset="0"/>
              </a:rPr>
              <a:t> score for each statement (in</a:t>
            </a:r>
            <a:r>
              <a:rPr lang="en-US" altLang="en-US" sz="1100">
                <a:solidFill>
                  <a:srgbClr val="648DB6"/>
                </a:solidFill>
                <a:latin typeface="Arial" pitchFamily="34" charset="0"/>
                <a:ea typeface="MS PGothic" pitchFamily="34" charset="-128"/>
                <a:cs typeface="Arial" pitchFamily="34" charset="0"/>
              </a:rPr>
              <a:t>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KUSD (in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KTEC(EAST)'s score for each statement to your previous survey. </a:t>
            </a:r>
          </a:p>
        </p:txBody>
      </p:sp>
      <p:pic>
        <p:nvPicPr>
          <p:cNvPr id="1536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26005" y="338677"/>
            <a:ext cx="186928" cy="20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p:cNvSpPr txBox="1">
            <a:spLocks noChangeArrowheads="1"/>
          </p:cNvSpPr>
          <p:nvPr/>
        </p:nvSpPr>
        <p:spPr bwMode="auto">
          <a:xfrm>
            <a:off x="8153410" y="349252"/>
            <a:ext cx="7667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a:solidFill>
                  <a:srgbClr val="2FABBB"/>
                </a:solidFill>
                <a:latin typeface="Arial" pitchFamily="34" charset="0"/>
                <a:cs typeface="Arial" pitchFamily="34" charset="0"/>
              </a:rPr>
              <a:t>Alignment</a:t>
            </a:r>
          </a:p>
        </p:txBody>
      </p:sp>
      <p:pic>
        <p:nvPicPr>
          <p:cNvPr id="15366" name="Picture Placeholder 6" descr="?b=5&amp;bt=company&amp;d=departmentId&amp;f=100&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8697" y="1049074"/>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787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r>
              <a:rPr lang="en-US" altLang="en-US" smtClean="0"/>
              <a:t>OrgHealth</a:t>
            </a:r>
          </a:p>
        </p:txBody>
      </p:sp>
      <p:sp>
        <p:nvSpPr>
          <p:cNvPr id="16387"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KTEC(EAST)’s </a:t>
            </a:r>
            <a:r>
              <a:rPr lang="en-US" altLang="en-US" sz="1100">
                <a:solidFill>
                  <a:srgbClr val="414042"/>
                </a:solidFill>
                <a:latin typeface="Arial" pitchFamily="34" charset="0"/>
                <a:ea typeface="MS PGothic" pitchFamily="34" charset="-128"/>
                <a:cs typeface="Arial" pitchFamily="34" charset="0"/>
              </a:rPr>
              <a:t>score for each statement (in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a:t>
            </a:r>
            <a:r>
              <a:rPr lang="en-US" altLang="en-US" sz="1100" b="1">
                <a:solidFill>
                  <a:srgbClr val="414042"/>
                </a:solidFill>
                <a:latin typeface="Arial" pitchFamily="34" charset="0"/>
                <a:ea typeface="MS PGothic" pitchFamily="34" charset="-128"/>
                <a:cs typeface="Arial" pitchFamily="34" charset="0"/>
              </a:rPr>
              <a:t>KUSD </a:t>
            </a:r>
            <a:r>
              <a:rPr lang="en-US" altLang="en-US" sz="1100">
                <a:solidFill>
                  <a:srgbClr val="414042"/>
                </a:solidFill>
                <a:latin typeface="Arial" pitchFamily="34" charset="0"/>
                <a:ea typeface="MS PGothic" pitchFamily="34" charset="-128"/>
                <a:cs typeface="Arial" pitchFamily="34" charset="0"/>
              </a:rPr>
              <a:t>(in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KTEC(EAST)'s score for each statement to your previous survey.</a:t>
            </a:r>
          </a:p>
        </p:txBody>
      </p:sp>
      <p:pic>
        <p:nvPicPr>
          <p:cNvPr id="16388"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28362" y="338677"/>
            <a:ext cx="186928" cy="20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2"/>
          <p:cNvSpPr txBox="1">
            <a:spLocks noChangeArrowheads="1"/>
          </p:cNvSpPr>
          <p:nvPr/>
        </p:nvSpPr>
        <p:spPr bwMode="auto">
          <a:xfrm>
            <a:off x="7921826" y="349251"/>
            <a:ext cx="9983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dirty="0">
                <a:solidFill>
                  <a:srgbClr val="2FABBB"/>
                </a:solidFill>
                <a:latin typeface="Arial" pitchFamily="34" charset="0"/>
                <a:cs typeface="Arial" pitchFamily="34" charset="0"/>
              </a:rPr>
              <a:t>Effectiveness</a:t>
            </a:r>
          </a:p>
        </p:txBody>
      </p:sp>
      <p:pic>
        <p:nvPicPr>
          <p:cNvPr id="16390" name="Picture Placeholder 6" descr="?b=5&amp;bt=company&amp;d=departmentId&amp;f=101&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08697" y="1141678"/>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19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r>
              <a:rPr lang="en-US" altLang="en-US" smtClean="0"/>
              <a:t>OrgHealth</a:t>
            </a:r>
          </a:p>
        </p:txBody>
      </p:sp>
      <p:sp>
        <p:nvSpPr>
          <p:cNvPr id="17411" name="Rectangle 3"/>
          <p:cNvSpPr>
            <a:spLocks noChangeArrowheads="1"/>
          </p:cNvSpPr>
          <p:nvPr/>
        </p:nvSpPr>
        <p:spPr bwMode="auto">
          <a:xfrm>
            <a:off x="691755" y="873136"/>
            <a:ext cx="1653778" cy="193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294" tIns="35648" rIns="71294" bIns="35648">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defTabSz="713032" fontAlgn="base">
              <a:lnSpc>
                <a:spcPct val="100000"/>
              </a:lnSpc>
              <a:spcBef>
                <a:spcPct val="0"/>
              </a:spcBef>
              <a:spcAft>
                <a:spcPct val="0"/>
              </a:spcAft>
              <a:buNone/>
            </a:pPr>
            <a:r>
              <a:rPr lang="en-US" altLang="en-US" sz="1100">
                <a:solidFill>
                  <a:srgbClr val="414042"/>
                </a:solidFill>
                <a:latin typeface="Arial" pitchFamily="34" charset="0"/>
                <a:ea typeface="MS PGothic" pitchFamily="34" charset="-128"/>
                <a:cs typeface="Arial" pitchFamily="34" charset="0"/>
              </a:rPr>
              <a:t>This chart shows </a:t>
            </a:r>
            <a:r>
              <a:rPr lang="en-US" altLang="en-US" sz="1100" b="1">
                <a:solidFill>
                  <a:srgbClr val="414042"/>
                </a:solidFill>
                <a:latin typeface="Arial" pitchFamily="34" charset="0"/>
                <a:ea typeface="MS PGothic" pitchFamily="34" charset="-128"/>
                <a:cs typeface="Arial" pitchFamily="34" charset="0"/>
              </a:rPr>
              <a:t>KTEC(EAST)’s</a:t>
            </a:r>
            <a:r>
              <a:rPr lang="en-US" altLang="en-US" sz="1100">
                <a:solidFill>
                  <a:srgbClr val="414042"/>
                </a:solidFill>
                <a:latin typeface="Arial" pitchFamily="34" charset="0"/>
                <a:ea typeface="MS PGothic" pitchFamily="34" charset="-128"/>
                <a:cs typeface="Arial" pitchFamily="34" charset="0"/>
              </a:rPr>
              <a:t> score for each statement (in </a:t>
            </a:r>
            <a:r>
              <a:rPr lang="en-US" altLang="en-US" sz="1100" b="1">
                <a:solidFill>
                  <a:srgbClr val="648DB6"/>
                </a:solidFill>
                <a:latin typeface="Arial" pitchFamily="34" charset="0"/>
                <a:ea typeface="MS PGothic" pitchFamily="34" charset="-128"/>
                <a:cs typeface="Arial" pitchFamily="34" charset="0"/>
              </a:rPr>
              <a:t>light blue</a:t>
            </a:r>
            <a:r>
              <a:rPr lang="en-US" altLang="en-US" sz="1100">
                <a:solidFill>
                  <a:srgbClr val="414042"/>
                </a:solidFill>
                <a:latin typeface="Arial" pitchFamily="34" charset="0"/>
                <a:ea typeface="MS PGothic" pitchFamily="34" charset="-128"/>
                <a:cs typeface="Arial" pitchFamily="34" charset="0"/>
              </a:rPr>
              <a:t>) compared to the average score for </a:t>
            </a:r>
            <a:r>
              <a:rPr lang="en-US" altLang="en-US" sz="1100" b="1">
                <a:solidFill>
                  <a:srgbClr val="414042"/>
                </a:solidFill>
                <a:latin typeface="Arial" pitchFamily="34" charset="0"/>
                <a:ea typeface="MS PGothic" pitchFamily="34" charset="-128"/>
                <a:cs typeface="Arial" pitchFamily="34" charset="0"/>
              </a:rPr>
              <a:t>KUSD </a:t>
            </a:r>
            <a:r>
              <a:rPr lang="en-US" altLang="en-US" sz="1100">
                <a:solidFill>
                  <a:srgbClr val="414042"/>
                </a:solidFill>
                <a:latin typeface="Arial" pitchFamily="34" charset="0"/>
                <a:ea typeface="MS PGothic" pitchFamily="34" charset="-128"/>
                <a:cs typeface="Arial" pitchFamily="34" charset="0"/>
              </a:rPr>
              <a:t>(in </a:t>
            </a:r>
            <a:r>
              <a:rPr lang="en-US" altLang="en-US" sz="1100" b="1">
                <a:solidFill>
                  <a:srgbClr val="22558F"/>
                </a:solidFill>
                <a:latin typeface="Arial" pitchFamily="34" charset="0"/>
                <a:ea typeface="MS PGothic" pitchFamily="34" charset="-128"/>
                <a:cs typeface="Arial" pitchFamily="34" charset="0"/>
              </a:rPr>
              <a:t>dark blue</a:t>
            </a:r>
            <a:r>
              <a:rPr lang="en-US" altLang="en-US" sz="1100">
                <a:solidFill>
                  <a:srgbClr val="414042"/>
                </a:solidFill>
                <a:latin typeface="Arial" pitchFamily="34" charset="0"/>
                <a:ea typeface="MS PGothic" pitchFamily="34" charset="-128"/>
                <a:cs typeface="Arial" pitchFamily="34" charset="0"/>
              </a:rPr>
              <a:t>) and the far right column compares the KTEC(EAST)'s score for each statement to your previous survey.</a:t>
            </a:r>
          </a:p>
        </p:txBody>
      </p:sp>
      <p:sp>
        <p:nvSpPr>
          <p:cNvPr id="17412" name="TextBox 8"/>
          <p:cNvSpPr txBox="1">
            <a:spLocks noChangeArrowheads="1"/>
          </p:cNvSpPr>
          <p:nvPr/>
        </p:nvSpPr>
        <p:spPr bwMode="auto">
          <a:xfrm>
            <a:off x="8039110" y="349252"/>
            <a:ext cx="8810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685800" indent="-22860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defTabSz="713032" eaLnBrk="0" fontAlgn="base" hangingPunct="0">
              <a:lnSpc>
                <a:spcPct val="100000"/>
              </a:lnSpc>
              <a:spcBef>
                <a:spcPct val="0"/>
              </a:spcBef>
              <a:spcAft>
                <a:spcPct val="0"/>
              </a:spcAft>
              <a:buNone/>
            </a:pPr>
            <a:r>
              <a:rPr lang="en-US" altLang="en-US" sz="1100" b="1">
                <a:solidFill>
                  <a:srgbClr val="2FABBB"/>
                </a:solidFill>
                <a:latin typeface="Arial" pitchFamily="34" charset="0"/>
                <a:cs typeface="Arial" pitchFamily="34" charset="0"/>
              </a:rPr>
              <a:t>Connection</a:t>
            </a:r>
          </a:p>
        </p:txBody>
      </p:sp>
      <p:pic>
        <p:nvPicPr>
          <p:cNvPr id="17413" name="Picture 1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79569" y="349253"/>
            <a:ext cx="1857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Placeholder 6" descr="?b=5&amp;bt=company&amp;d=departmentId&amp;f=102&amp;g=statement&amp;m=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9172" y="1066271"/>
            <a:ext cx="5467350" cy="40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99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1">
      <a:dk1>
        <a:srgbClr val="002855"/>
      </a:dk1>
      <a:lt1>
        <a:srgbClr val="C1D4DE"/>
      </a:lt1>
      <a:dk2>
        <a:srgbClr val="84764D"/>
      </a:dk2>
      <a:lt2>
        <a:srgbClr val="DDDD9F"/>
      </a:lt2>
      <a:accent1>
        <a:srgbClr val="90101C"/>
      </a:accent1>
      <a:accent2>
        <a:srgbClr val="006A68"/>
      </a:accent2>
      <a:accent3>
        <a:srgbClr val="F6BC2E"/>
      </a:accent3>
      <a:accent4>
        <a:srgbClr val="517F24"/>
      </a:accent4>
      <a:accent5>
        <a:srgbClr val="664673"/>
      </a:accent5>
      <a:accent6>
        <a:srgbClr val="93CFD1"/>
      </a:accent6>
      <a:hlink>
        <a:srgbClr val="003E6C"/>
      </a:hlink>
      <a:folHlink>
        <a:srgbClr val="8B8C8B"/>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10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0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ffice Theme">
  <a:themeElements>
    <a:clrScheme name="9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9_Office Theme 1">
        <a:dk1>
          <a:srgbClr val="414042"/>
        </a:dk1>
        <a:lt1>
          <a:srgbClr val="EAE7DE"/>
        </a:lt1>
        <a:dk2>
          <a:srgbClr val="414042"/>
        </a:dk2>
        <a:lt2>
          <a:srgbClr val="EAE7DE"/>
        </a:lt2>
        <a:accent1>
          <a:srgbClr val="BFE3EA"/>
        </a:accent1>
        <a:accent2>
          <a:srgbClr val="147B33"/>
        </a:accent2>
        <a:accent3>
          <a:srgbClr val="F3F1EC"/>
        </a:accent3>
        <a:accent4>
          <a:srgbClr val="363537"/>
        </a:accent4>
        <a:accent5>
          <a:srgbClr val="DCEFF3"/>
        </a:accent5>
        <a:accent6>
          <a:srgbClr val="116F2D"/>
        </a:accent6>
        <a:hlink>
          <a:srgbClr val="EB9735"/>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10614</TotalTime>
  <Words>1262</Words>
  <Application>Microsoft Office PowerPoint</Application>
  <PresentationFormat>On-screen Show (16:10)</PresentationFormat>
  <Paragraphs>193</Paragraphs>
  <Slides>22</Slides>
  <Notes>11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Default Theme</vt:lpstr>
      <vt:lpstr>10_Office Theme</vt:lpstr>
      <vt:lpstr>9_Office Theme</vt:lpstr>
      <vt:lpstr>KUSD Employee Survey Summary KTEC East</vt:lpstr>
      <vt:lpstr>Survey Snapshot</vt:lpstr>
      <vt:lpstr>Survey Participation</vt:lpstr>
      <vt:lpstr>Experience of Responders</vt:lpstr>
      <vt:lpstr>Working Culture Alignment </vt:lpstr>
      <vt:lpstr>Working Culture Uniqueness  </vt:lpstr>
      <vt:lpstr>OrgHealth</vt:lpstr>
      <vt:lpstr>OrgHealth</vt:lpstr>
      <vt:lpstr>OrgHealth</vt:lpstr>
      <vt:lpstr>OrgHealth</vt:lpstr>
      <vt:lpstr>Most improved statements</vt:lpstr>
      <vt:lpstr>Least improved statements</vt:lpstr>
      <vt:lpstr>PowerPoint Presentation</vt:lpstr>
      <vt:lpstr>Tenure</vt:lpstr>
      <vt:lpstr>Salary band</vt:lpstr>
      <vt:lpstr>Two Major Metrics</vt:lpstr>
      <vt:lpstr>What The Survey Measures:</vt:lpstr>
      <vt:lpstr>Positive Engagement Regarding Business Outcomes</vt:lpstr>
      <vt:lpstr>Top Focus Areas</vt:lpstr>
      <vt:lpstr>Top Celebrations</vt:lpstr>
      <vt:lpstr>I     My Job Because…</vt:lpstr>
      <vt:lpstr>PowerPoint Presentation</vt:lpstr>
    </vt:vector>
  </TitlesOfParts>
  <Company>KUSD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Koszyczarek</dc:creator>
  <cp:lastModifiedBy>Lauren N. Johnson</cp:lastModifiedBy>
  <cp:revision>265</cp:revision>
  <cp:lastPrinted>2017-12-04T18:14:40Z</cp:lastPrinted>
  <dcterms:created xsi:type="dcterms:W3CDTF">2015-11-19T22:30:03Z</dcterms:created>
  <dcterms:modified xsi:type="dcterms:W3CDTF">2018-03-29T13:20:25Z</dcterms:modified>
</cp:coreProperties>
</file>